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4"/>
  </p:sldMasterIdLst>
  <p:notesMasterIdLst>
    <p:notesMasterId r:id="rId27"/>
  </p:notesMasterIdLst>
  <p:handoutMasterIdLst>
    <p:handoutMasterId r:id="rId28"/>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 id="2580" r:id="rId24"/>
    <p:sldId id="2581" r:id="rId25"/>
    <p:sldId id="25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Sole Trader vs. Limited Company Decision Guide" id="{53C1578D-0BFD-47A8-9BC5-022654CC75C1}">
          <p14:sldIdLst>
            <p14:sldId id="2561"/>
          </p14:sldIdLst>
        </p14:section>
        <p14:section name="Introduction" id="{3685B7EC-D601-4285-82A0-D3846555190C}">
          <p14:sldIdLst>
            <p14:sldId id="2562"/>
            <p14:sldId id="2563"/>
          </p14:sldIdLst>
        </p14:section>
        <p14:section name="Comparison Overview" id="{33B36590-24FB-4D1D-9B1E-3E4BB42A8DF4}">
          <p14:sldIdLst>
            <p14:sldId id="2564"/>
            <p14:sldId id="2565"/>
          </p14:sldIdLst>
        </p14:section>
        <p14:section name="Tax Implications" id="{793A527F-7EBB-442E-BA47-29F6A544B265}">
          <p14:sldIdLst>
            <p14:sldId id="2566"/>
            <p14:sldId id="2567"/>
          </p14:sldIdLst>
        </p14:section>
        <p14:section name="Liability and Risk" id="{3AE2A7B8-C9AD-4F18-B356-9BBE11F2272F}">
          <p14:sldIdLst>
            <p14:sldId id="2568"/>
            <p14:sldId id="2569"/>
          </p14:sldIdLst>
        </p14:section>
        <p14:section name="Administrative Responsibilities" id="{9A09D35E-888C-4274-BCBE-323F3B109882}">
          <p14:sldIdLst>
            <p14:sldId id="2570"/>
            <p14:sldId id="2571"/>
          </p14:sldIdLst>
        </p14:section>
        <p14:section name="Profit Extraction and Flexibility" id="{1DFB884A-B143-4EBC-9CAD-2929890D4A8E}">
          <p14:sldIdLst>
            <p14:sldId id="2572"/>
            <p14:sldId id="2573"/>
          </p14:sldIdLst>
        </p14:section>
        <p14:section name="Perception and Growth Potential" id="{5A254391-7C94-45C1-AAC8-D22705D2D57E}">
          <p14:sldIdLst>
            <p14:sldId id="2574"/>
            <p14:sldId id="2575"/>
          </p14:sldIdLst>
        </p14:section>
        <p14:section name="Pros and Cons" id="{759F1422-56C8-4B28-9101-961A8614A709}">
          <p14:sldIdLst>
            <p14:sldId id="2576"/>
            <p14:sldId id="2577"/>
            <p14:sldId id="2578"/>
          </p14:sldIdLst>
        </p14:section>
        <p14:section name="Decision-Making Checklist" id="{58BF089D-BA1A-450F-BAE9-2415E5C9F43C}">
          <p14:sldIdLst>
            <p14:sldId id="2579"/>
            <p14:sldId id="2580"/>
          </p14:sldIdLst>
        </p14:section>
        <p14:section name="Final Call to Action" id="{18AB980E-F8B8-4277-A159-0D84B3C20EB5}">
          <p14:sldIdLst>
            <p14:sldId id="2581"/>
            <p14:sldId id="25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E2471F2E-E011-F521-299E-65FC243E7E5E}" name="David Salaguinto" initials="DS" userId="S::davidsa@microsoft.com::9399e6ad-b974-43d0-b593-8c2804f84e0d" providerId="AD"/>
  <p188:author id="{DC3CAF61-3D39-8A1C-6AB6-F5CBCFCBEA47}" name="Vanessa Buzgheia (ALLEGIS GROUP HOLDINGS INC)" initials="" userId="S::v-vabuzgheia@microsoft.com::f3934b54-4599-40d0-96a8-d6208686f730" providerId="AD"/>
  <p188:author id="{9941987A-41B7-49AC-EE6E-03F2D0BD95BA}" name="Daria Naidenov" initials="DN" userId="S::danaidenov@microsoft.com::ab38ab5f-bdf0-4774-ae5a-d2782abb2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86E75-5FFC-5780-5D2E-06A9CB56BE7F}" v="11" dt="2025-10-31T15:35:11.074"/>
    <p1510:client id="{EBB808FA-DACF-454A-B0F6-29441DEF3D2D}" v="25" dt="2025-10-31T15:31:05.602"/>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7" autoAdjust="0"/>
    <p:restoredTop sz="94468"/>
  </p:normalViewPr>
  <p:slideViewPr>
    <p:cSldViewPr snapToGrid="0">
      <p:cViewPr varScale="1">
        <p:scale>
          <a:sx n="105" d="100"/>
          <a:sy n="105" d="100"/>
        </p:scale>
        <p:origin x="810" y="114"/>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11/2/2025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05313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Compliance and reporting requirements</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215961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Administrative responsibilities vary significantly between Sole Traders and Limited Companies. Sole Traders benefit from minimal paperwork, primarily needing to file an annual self-assessment tax return. This simplicity makes it easier to manage the business independently. Limited Companies, however, face more complex compliance requirements. They must file annual accounts, submit confirmation statements to Companies House, maintain statutory registers, and comply with payroll and dividend regulations. These tasks often necessitate professional accounting support, adding to operational costs. While the administrative burden is higher, it also enforces financial discipline and transparency, which can be beneficial for long-term growth and investor confidence.</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350443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profits are accessed and taxed</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91161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Profit extraction methods differ between Sole Traders and Limited Companies. Sole Traders retain all profits and pay tax on them as personal income. This straightforward approach offers full control but can lead to higher tax liabilities. Limited Companies, on the other hand, allow for strategic profit extraction through salaries and dividends. Directors can pay themselves a low salary to minimize National Insurance contributions and take the remainder as dividends, which are taxed at lower rates. This flexibility enables better tax planning and can result in significant savings. However, it requires careful management and compliance with HMRC rules to avoid penalties.</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396697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Impact on branding and scalability</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11632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perception of your business structure can influence client trust and growth opportunities. Sole Traders may be viewed as small-scale operations, which can limit their appeal to larger clients or investors. This perception may affect the ability to secure contracts or funding. Limited Companies, by contrast, project a more professional image and are often seen as more stable and scalable. This can enhance credibility, attract better clients, and open doors to investment and partnerships. Additionally, Limited Companies can issue shares and bring in co-founders or investors, facilitating expansion. Choosing the right structure can therefore impact not just operations but also market positioning and future growth.</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387871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Sole Trader: Advantages and disadvantages, Limited Company: Advantages and disadvantages</a:t>
            </a:r>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2562363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Operating as a Sole Trader offers several advantages, including ease of setup, low administrative burden, and full control over business decisions. It is ideal for freelancers and small-scale entrepreneurs who prefer simplicity. However, the disadvantages include unlimited personal liability, which exposes personal assets to business risks, and potentially higher personal tax rates as income increases. Sole Traders may also face challenges in securing larger contracts or funding due to perceived lack of professionalism. These factors should be weighed carefully when deciding on the best structure for your business.</a:t>
            </a:r>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dirty="0"/>
          </a:p>
        </p:txBody>
      </p:sp>
    </p:spTree>
    <p:extLst>
      <p:ext uri="{BB962C8B-B14F-4D97-AF65-F5344CB8AC3E}">
        <p14:creationId xmlns:p14="http://schemas.microsoft.com/office/powerpoint/2010/main" val="101289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Limited Companies offer significant benefits, including limited liability protection, tax planning opportunities, and a professional image that can enhance credibility. They are well-suited for businesses with growth ambitions and those operating in higher-risk sectors. However, the disadvantages include increased administrative responsibilities, compliance costs, and the need for professional accounting support. Directors must adhere to corporate governance rules and manage payroll and dividend distributions carefully. Despite these challenges, the advantages often outweigh the drawbacks for businesses seeking scalability and financial efficiency.</a:t>
            </a:r>
          </a:p>
        </p:txBody>
      </p:sp>
      <p:sp>
        <p:nvSpPr>
          <p:cNvPr id="4" name="Slide Number Placeholder 3"/>
          <p:cNvSpPr>
            <a:spLocks noGrp="1"/>
          </p:cNvSpPr>
          <p:nvPr>
            <p:ph type="sldNum" sz="quarter" idx="5"/>
          </p:nvPr>
        </p:nvSpPr>
        <p:spPr/>
        <p:txBody>
          <a:bodyPr/>
          <a:lstStyle/>
          <a:p>
            <a:fld id="{BFDD6F49-EBB7-4CCF-97A8-E526BB28BB69}" type="slidenum">
              <a:rPr lang="en-US" smtClean="0"/>
              <a:t>18</a:t>
            </a:fld>
            <a:endParaRPr lang="en-US" dirty="0"/>
          </a:p>
        </p:txBody>
      </p:sp>
    </p:spTree>
    <p:extLst>
      <p:ext uri="{BB962C8B-B14F-4D97-AF65-F5344CB8AC3E}">
        <p14:creationId xmlns:p14="http://schemas.microsoft.com/office/powerpoint/2010/main" val="306249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Factors to consider before choosing</a:t>
            </a:r>
          </a:p>
        </p:txBody>
      </p:sp>
      <p:sp>
        <p:nvSpPr>
          <p:cNvPr id="4" name="Slide Number Placeholder 3"/>
          <p:cNvSpPr>
            <a:spLocks noGrp="1"/>
          </p:cNvSpPr>
          <p:nvPr>
            <p:ph type="sldNum" sz="quarter" idx="5"/>
          </p:nvPr>
        </p:nvSpPr>
        <p:spPr/>
        <p:txBody>
          <a:bodyPr/>
          <a:lstStyle/>
          <a:p>
            <a:fld id="{BFDD6F49-EBB7-4CCF-97A8-E526BB28BB69}" type="slidenum">
              <a:rPr lang="en-US" smtClean="0"/>
              <a:t>19</a:t>
            </a:fld>
            <a:endParaRPr lang="en-US" dirty="0"/>
          </a:p>
        </p:txBody>
      </p:sp>
    </p:spTree>
    <p:extLst>
      <p:ext uri="{BB962C8B-B14F-4D97-AF65-F5344CB8AC3E}">
        <p14:creationId xmlns:p14="http://schemas.microsoft.com/office/powerpoint/2010/main" val="279362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this decision matters</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4073061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Before deciding between Sole Trader and Limited Company status, consider several key factors. Assess your expected income level, as higher earnings may benefit from the tax efficiencies of a Limited Company. Evaluate your risk tolerance—if your business involves significant liability, a Limited Company offers better protection. Consider your growth plans; if you aim to scale or attract investors, a Limited Company may be more suitable. Finally, understand the compliance requirements and whether you are prepared to manage or outsource them. This checklist helps ensure your decision aligns with your financial goals and operational capabilities.</a:t>
            </a:r>
          </a:p>
        </p:txBody>
      </p:sp>
      <p:sp>
        <p:nvSpPr>
          <p:cNvPr id="4" name="Slide Number Placeholder 3"/>
          <p:cNvSpPr>
            <a:spLocks noGrp="1"/>
          </p:cNvSpPr>
          <p:nvPr>
            <p:ph type="sldNum" sz="quarter" idx="5"/>
          </p:nvPr>
        </p:nvSpPr>
        <p:spPr/>
        <p:txBody>
          <a:bodyPr/>
          <a:lstStyle/>
          <a:p>
            <a:fld id="{BFDD6F49-EBB7-4CCF-97A8-E526BB28BB69}" type="slidenum">
              <a:rPr lang="en-US" smtClean="0"/>
              <a:t>20</a:t>
            </a:fld>
            <a:endParaRPr lang="en-US" dirty="0"/>
          </a:p>
        </p:txBody>
      </p:sp>
    </p:spTree>
    <p:extLst>
      <p:ext uri="{BB962C8B-B14F-4D97-AF65-F5344CB8AC3E}">
        <p14:creationId xmlns:p14="http://schemas.microsoft.com/office/powerpoint/2010/main" val="1998317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Encouragement to seek expert advice</a:t>
            </a:r>
          </a:p>
        </p:txBody>
      </p:sp>
      <p:sp>
        <p:nvSpPr>
          <p:cNvPr id="4" name="Slide Number Placeholder 3"/>
          <p:cNvSpPr>
            <a:spLocks noGrp="1"/>
          </p:cNvSpPr>
          <p:nvPr>
            <p:ph type="sldNum" sz="quarter" idx="5"/>
          </p:nvPr>
        </p:nvSpPr>
        <p:spPr/>
        <p:txBody>
          <a:bodyPr/>
          <a:lstStyle/>
          <a:p>
            <a:fld id="{BFDD6F49-EBB7-4CCF-97A8-E526BB28BB69}" type="slidenum">
              <a:rPr lang="en-US" smtClean="0"/>
              <a:t>21</a:t>
            </a:fld>
            <a:endParaRPr lang="en-US" dirty="0"/>
          </a:p>
        </p:txBody>
      </p:sp>
    </p:spTree>
    <p:extLst>
      <p:ext uri="{BB962C8B-B14F-4D97-AF65-F5344CB8AC3E}">
        <p14:creationId xmlns:p14="http://schemas.microsoft.com/office/powerpoint/2010/main" val="409617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Making the right decision between Sole Trader and Limited Company status can have lasting implications for your business. To ensure you choose the structure that best fits your needs, consider booking a free consultation with a business advisor or accountant. Expert guidance can help you navigate the complexities of tax, liability, and compliance, and tailor your setup to your specific goals. Don’t leave this critical decision to guesswork—get the support you need to build a strong foundation for your business.</a:t>
            </a:r>
          </a:p>
        </p:txBody>
      </p:sp>
      <p:sp>
        <p:nvSpPr>
          <p:cNvPr id="4" name="Slide Number Placeholder 3"/>
          <p:cNvSpPr>
            <a:spLocks noGrp="1"/>
          </p:cNvSpPr>
          <p:nvPr>
            <p:ph type="sldNum" sz="quarter" idx="5"/>
          </p:nvPr>
        </p:nvSpPr>
        <p:spPr/>
        <p:txBody>
          <a:bodyPr/>
          <a:lstStyle/>
          <a:p>
            <a:fld id="{BFDD6F49-EBB7-4CCF-97A8-E526BB28BB69}" type="slidenum">
              <a:rPr lang="en-US" smtClean="0"/>
              <a:t>22</a:t>
            </a:fld>
            <a:endParaRPr lang="en-US" dirty="0"/>
          </a:p>
        </p:txBody>
      </p:sp>
    </p:spTree>
    <p:extLst>
      <p:ext uri="{BB962C8B-B14F-4D97-AF65-F5344CB8AC3E}">
        <p14:creationId xmlns:p14="http://schemas.microsoft.com/office/powerpoint/2010/main" val="205301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Choosing between Sole Trader and Limited Company status is one of the most important decisions for UK contractors and small businesses. This choice has far-reaching implications on how your business is taxed, the level of personal liability you assume, and your potential for growth. Sole traders benefit from simplicity and direct control, but they also face unlimited personal liability and higher personal tax rates. On the other hand, operating as a Limited Company offers limited liability protection and tax planning opportunities, but comes with increased administrative responsibilities and compliance costs. Understanding these differences is crucial for making an informed decision that aligns with your financial goals, risk tolerance, and long-term business strategy.</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424552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structural differences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106737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fundamental difference between a Sole Trader and a Limited Company lies in their legal and financial structure. A Sole Trader operates as an individual, meaning the business and the owner are legally the same entity. This setup is straightforward and requires minimal paperwork, but it also means the owner is personally liable for all business debts. In contrast, a Limited Company is a separate legal entity from its owners (shareholders), offering limited liability protection. This structure requires registration with Companies House and adherence to corporate governance rules, but it enhances credibility and can be more attractive to clients and investors. Understanding these structural differences helps clarify the responsibilities and protections each option provides.</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85351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each structure is taxed</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292047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Taxation is a major factor in deciding between Sole Trader and Limited Company status. Sole Traders pay Income Tax on all profits through the self-assessment system, which can result in higher tax rates as income increases. They also pay Class 2 and Class 4 National Insurance contributions. Limited Companies, however, pay Corporation Tax on profits, currently set at 19% or higher depending on profit levels. Directors can then extract profits through a combination of salary and dividends, which may be more tax-efficient. Dividends are taxed at lower rates and are not subject to National Insurance. This flexibility in profit extraction allows Limited Companies to optimize tax liabilities, especially for higher earners.</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174414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 vs. corporate liability</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330291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Liability is a critical consideration when choosing a business structure. Sole Traders are personally liable for all business debts and legal obligations, meaning personal assets are at risk if the business fails or faces litigation. This can be a significant concern for those operating in high-risk industries. In contrast, Limited Companies offer limited liability protection, meaning the company itself is responsible for its debts and obligations. Shareholders' personal assets are generally protected, provided there is no fraud or personal guarantees involved. This legal separation provides peace of mind and is often a deciding factor for entrepreneurs seeking to mitigate personal financial risk.</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77827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2956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500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7690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04234" y="829577"/>
            <a:ext cx="4192166" cy="3775213"/>
          </a:xfrm>
        </p:spPr>
        <p:txBody>
          <a:bodyPr vert="horz" lIns="91440" tIns="45720" rIns="91440" bIns="45720" rtlCol="0" anchor="b">
            <a:normAutofit/>
          </a:bodyPr>
          <a:lstStyle>
            <a:lvl1pPr>
              <a:defRPr lang="en-US" sz="5200" dirty="0"/>
            </a:lvl1pPr>
          </a:lstStyle>
          <a:p>
            <a:pPr lvl="0"/>
            <a:r>
              <a:rPr lang="en-US" dirty="0"/>
              <a:t>Click to edit Master title style</a:t>
            </a:r>
          </a:p>
        </p:txBody>
      </p:sp>
      <p:sp>
        <p:nvSpPr>
          <p:cNvPr id="11" name="Subtitle 2">
            <a:extLst>
              <a:ext uri="{FF2B5EF4-FFF2-40B4-BE49-F238E27FC236}">
                <a16:creationId xmlns:a16="http://schemas.microsoft.com/office/drawing/2014/main" id="{2E6A680F-1F8E-363D-A844-3A4126F02BCF}"/>
              </a:ext>
            </a:extLst>
          </p:cNvPr>
          <p:cNvSpPr>
            <a:spLocks noGrp="1"/>
          </p:cNvSpPr>
          <p:nvPr>
            <p:ph type="subTitle" idx="1"/>
          </p:nvPr>
        </p:nvSpPr>
        <p:spPr>
          <a:xfrm>
            <a:off x="7199303" y="4726885"/>
            <a:ext cx="4197096" cy="1316736"/>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0" name="Picture Placeholder 10">
            <a:extLst>
              <a:ext uri="{FF2B5EF4-FFF2-40B4-BE49-F238E27FC236}">
                <a16:creationId xmlns:a16="http://schemas.microsoft.com/office/drawing/2014/main" id="{791DC7E0-CBE1-A440-0537-4B3B94635221}"/>
              </a:ext>
            </a:extLst>
          </p:cNvPr>
          <p:cNvSpPr>
            <a:spLocks noGrp="1"/>
          </p:cNvSpPr>
          <p:nvPr>
            <p:ph type="pic" sz="quarter" idx="18" hasCustomPrompt="1"/>
          </p:nvPr>
        </p:nvSpPr>
        <p:spPr>
          <a:xfrm>
            <a:off x="349375" y="361188"/>
            <a:ext cx="6281928" cy="6135624"/>
          </a:xfrm>
          <a:blipFill>
            <a:blip r:embed="rId2">
              <a:alphaModFix amt="5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7" name="Rectangle 6">
            <a:extLst>
              <a:ext uri="{FF2B5EF4-FFF2-40B4-BE49-F238E27FC236}">
                <a16:creationId xmlns:a16="http://schemas.microsoft.com/office/drawing/2014/main" id="{EE0CD339-777A-9749-4666-3527C14B9743}"/>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26EF7C5-69F2-91FF-0C1E-398B01AB0F98}"/>
              </a:ext>
            </a:extLst>
          </p:cNvPr>
          <p:cNvSpPr/>
          <p:nvPr userDrawn="1"/>
        </p:nvSpPr>
        <p:spPr>
          <a:xfrm>
            <a:off x="334788" y="353022"/>
            <a:ext cx="6300216"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7BCC1026-8D94-2081-4610-6490A031C2BE}"/>
              </a:ext>
            </a:extLst>
          </p:cNvPr>
          <p:cNvSpPr>
            <a:spLocks noGrp="1"/>
          </p:cNvSpPr>
          <p:nvPr>
            <p:ph type="dt" sz="half" idx="19"/>
          </p:nvPr>
        </p:nvSpPr>
        <p:spPr/>
        <p:txBody>
          <a:bodyPr/>
          <a:lstStyle/>
          <a:p>
            <a:fld id="{CA325475-EA0F-49B2-A586-CC0D8CB91667}" type="datetime1">
              <a:rPr lang="en-US" smtClean="0"/>
              <a:pPr/>
              <a:t>11/2/2025</a:t>
            </a:fld>
            <a:endParaRPr lang="en-US" dirty="0"/>
          </a:p>
        </p:txBody>
      </p:sp>
      <p:sp>
        <p:nvSpPr>
          <p:cNvPr id="6" name="Footer Placeholder 5">
            <a:extLst>
              <a:ext uri="{FF2B5EF4-FFF2-40B4-BE49-F238E27FC236}">
                <a16:creationId xmlns:a16="http://schemas.microsoft.com/office/drawing/2014/main" id="{945E5425-2E7D-668E-4A6F-75CB0F0C63B2}"/>
              </a:ext>
            </a:extLst>
          </p:cNvPr>
          <p:cNvSpPr>
            <a:spLocks noGrp="1"/>
          </p:cNvSpPr>
          <p:nvPr>
            <p:ph type="ftr" sz="quarter" idx="20"/>
          </p:nvPr>
        </p:nvSpPr>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A47A5843-EB2F-247C-B659-DCAD8425691C}"/>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80586057"/>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58B209-D8FD-6B51-310A-96AE33AC1B63}"/>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A31BBC1-8687-45A9-B22B-F61D547A780C}" type="datetime1">
              <a:rPr lang="en-US" smtClean="0"/>
              <a:t>11/2/2025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Title 1">
            <a:extLst>
              <a:ext uri="{FF2B5EF4-FFF2-40B4-BE49-F238E27FC236}">
                <a16:creationId xmlns:a16="http://schemas.microsoft.com/office/drawing/2014/main" id="{5FB1752B-CF4C-EEF0-36CC-58B27E1CB9EF}"/>
              </a:ext>
            </a:extLst>
          </p:cNvPr>
          <p:cNvSpPr>
            <a:spLocks noGrp="1"/>
          </p:cNvSpPr>
          <p:nvPr>
            <p:ph type="title"/>
          </p:nvPr>
        </p:nvSpPr>
        <p:spPr>
          <a:xfrm>
            <a:off x="1474076" y="1359775"/>
            <a:ext cx="7909560" cy="4334256"/>
          </a:xfrm>
        </p:spPr>
        <p:txBody>
          <a:bodyPr anchor="b">
            <a:normAutofit/>
          </a:bodyPr>
          <a:lstStyle>
            <a:lvl1pPr>
              <a:defRPr sz="6200"/>
            </a:lvl1pPr>
          </a:lstStyle>
          <a:p>
            <a:r>
              <a:rPr lang="en-US"/>
              <a:t>Click to edit Master title style</a:t>
            </a:r>
          </a:p>
        </p:txBody>
      </p:sp>
    </p:spTree>
    <p:extLst>
      <p:ext uri="{BB962C8B-B14F-4D97-AF65-F5344CB8AC3E}">
        <p14:creationId xmlns:p14="http://schemas.microsoft.com/office/powerpoint/2010/main" val="550719977"/>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FB1570C-2A53-2BD0-0955-F14E33A43C9A}"/>
              </a:ext>
            </a:extLst>
          </p:cNvPr>
          <p:cNvSpPr>
            <a:spLocks noGrp="1"/>
          </p:cNvSpPr>
          <p:nvPr>
            <p:ph type="title"/>
          </p:nvPr>
        </p:nvSpPr>
        <p:spPr>
          <a:xfrm>
            <a:off x="8359712" y="839871"/>
            <a:ext cx="3065002" cy="1527048"/>
          </a:xfrm>
        </p:spPr>
        <p:txBody>
          <a:bodyPr anchor="b">
            <a:normAutofit/>
          </a:bodyPr>
          <a:lstStyle>
            <a:lvl1pPr>
              <a:defRPr sz="3200"/>
            </a:lvl1pPr>
          </a:lstStyle>
          <a:p>
            <a:r>
              <a:rPr lang="en-US" dirty="0"/>
              <a:t>Click to edit Master title style</a:t>
            </a:r>
          </a:p>
        </p:txBody>
      </p:sp>
      <p:sp>
        <p:nvSpPr>
          <p:cNvPr id="7" name="Picture Placeholder 10">
            <a:extLst>
              <a:ext uri="{FF2B5EF4-FFF2-40B4-BE49-F238E27FC236}">
                <a16:creationId xmlns:a16="http://schemas.microsoft.com/office/drawing/2014/main" id="{9EDFF69E-D657-B8DE-43CD-6A0AA98FBA6E}"/>
              </a:ext>
            </a:extLst>
          </p:cNvPr>
          <p:cNvSpPr>
            <a:spLocks noGrp="1"/>
          </p:cNvSpPr>
          <p:nvPr>
            <p:ph type="pic" sz="quarter" idx="18" hasCustomPrompt="1"/>
          </p:nvPr>
        </p:nvSpPr>
        <p:spPr>
          <a:xfrm>
            <a:off x="346440" y="361188"/>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5" name="Rectangle 4">
            <a:extLst>
              <a:ext uri="{FF2B5EF4-FFF2-40B4-BE49-F238E27FC236}">
                <a16:creationId xmlns:a16="http://schemas.microsoft.com/office/drawing/2014/main" id="{B0778FDB-57BB-4A24-EB2F-31B3DCA2ED9F}"/>
              </a:ext>
            </a:extLst>
          </p:cNvPr>
          <p:cNvSpPr/>
          <p:nvPr userDrawn="1"/>
        </p:nvSpPr>
        <p:spPr>
          <a:xfrm>
            <a:off x="7904606" y="351065"/>
            <a:ext cx="39446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7">
            <a:extLst>
              <a:ext uri="{FF2B5EF4-FFF2-40B4-BE49-F238E27FC236}">
                <a16:creationId xmlns:a16="http://schemas.microsoft.com/office/drawing/2014/main" id="{B52381D3-CD5D-B295-5DE8-247DE26D2410}"/>
              </a:ext>
            </a:extLst>
          </p:cNvPr>
          <p:cNvSpPr>
            <a:spLocks noGrp="1"/>
          </p:cNvSpPr>
          <p:nvPr>
            <p:ph sz="quarter" idx="14"/>
          </p:nvPr>
        </p:nvSpPr>
        <p:spPr>
          <a:xfrm>
            <a:off x="8359712" y="2665215"/>
            <a:ext cx="3065002" cy="33777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83A87F64-B10E-D3EC-86DC-A74D615B4819}"/>
              </a:ext>
            </a:extLst>
          </p:cNvPr>
          <p:cNvSpPr/>
          <p:nvPr userDrawn="1"/>
        </p:nvSpPr>
        <p:spPr>
          <a:xfrm>
            <a:off x="337456" y="351064"/>
            <a:ext cx="7442897"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93B77D22-A82C-44F7-6BC2-B414E8E7914D}"/>
              </a:ext>
            </a:extLst>
          </p:cNvPr>
          <p:cNvSpPr>
            <a:spLocks noGrp="1"/>
          </p:cNvSpPr>
          <p:nvPr>
            <p:ph type="dt" sz="half" idx="19"/>
          </p:nvPr>
        </p:nvSpPr>
        <p:spPr/>
        <p:txBody>
          <a:bodyPr/>
          <a:lstStyle/>
          <a:p>
            <a:fld id="{CA325475-EA0F-49B2-A586-CC0D8CB91667}" type="datetime1">
              <a:rPr lang="en-US" smtClean="0"/>
              <a:pPr/>
              <a:t>11/2/2025</a:t>
            </a:fld>
            <a:endParaRPr lang="en-US" dirty="0"/>
          </a:p>
        </p:txBody>
      </p:sp>
      <p:sp>
        <p:nvSpPr>
          <p:cNvPr id="4" name="Footer Placeholder 3">
            <a:extLst>
              <a:ext uri="{FF2B5EF4-FFF2-40B4-BE49-F238E27FC236}">
                <a16:creationId xmlns:a16="http://schemas.microsoft.com/office/drawing/2014/main" id="{42ED6638-8710-3EEF-9CFC-179C59D52F51}"/>
              </a:ext>
            </a:extLst>
          </p:cNvPr>
          <p:cNvSpPr>
            <a:spLocks noGrp="1"/>
          </p:cNvSpPr>
          <p:nvPr>
            <p:ph type="ftr" sz="quarter" idx="20"/>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ADBAD3B-23C1-82B0-757B-7CE2813B42D8}"/>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88197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4672584" cy="1453896"/>
          </a:xfrm>
        </p:spPr>
        <p:txBody>
          <a:bodyPr>
            <a:normAutofit/>
          </a:bodyPr>
          <a:lstStyle>
            <a:lvl1pPr>
              <a:defRPr sz="3600"/>
            </a:lvl1pPr>
          </a:lstStyle>
          <a:p>
            <a:r>
              <a:rPr lang="en-US" dirty="0"/>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hasCustomPrompt="1"/>
          </p:nvPr>
        </p:nvSpPr>
        <p:spPr>
          <a:xfrm>
            <a:off x="349324" y="2423719"/>
            <a:ext cx="5175504" cy="406908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37402" y="599600"/>
            <a:ext cx="563316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9"/>
            <a:ext cx="5199238"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5665293" y="351065"/>
            <a:ext cx="618924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5199238"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106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04306" y="817137"/>
            <a:ext cx="4192166" cy="1527048"/>
          </a:xfrm>
        </p:spPr>
        <p:txBody>
          <a:bodyPr anchor="b"/>
          <a:lstStyle>
            <a:lvl1pPr>
              <a:defRPr sz="3600"/>
            </a:lvl1pPr>
          </a:lstStyle>
          <a:p>
            <a:r>
              <a:rPr lang="en-US" dirty="0"/>
              <a:t>Click to edit Master title style</a:t>
            </a:r>
          </a:p>
        </p:txBody>
      </p:sp>
      <p:sp>
        <p:nvSpPr>
          <p:cNvPr id="9" name="Picture Placeholder 10">
            <a:extLst>
              <a:ext uri="{FF2B5EF4-FFF2-40B4-BE49-F238E27FC236}">
                <a16:creationId xmlns:a16="http://schemas.microsoft.com/office/drawing/2014/main" id="{442F0537-AA35-B27C-CAD5-3F9A4EAC9204}"/>
              </a:ext>
            </a:extLst>
          </p:cNvPr>
          <p:cNvSpPr>
            <a:spLocks noGrp="1"/>
          </p:cNvSpPr>
          <p:nvPr>
            <p:ph type="pic" sz="quarter" idx="18" hasCustomPrompt="1"/>
          </p:nvPr>
        </p:nvSpPr>
        <p:spPr>
          <a:xfrm>
            <a:off x="349839" y="361188"/>
            <a:ext cx="627278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7C79C53C-82C0-3F48-BA66-E452F8835C0C}"/>
              </a:ext>
            </a:extLst>
          </p:cNvPr>
          <p:cNvSpPr/>
          <p:nvPr userDrawn="1"/>
        </p:nvSpPr>
        <p:spPr>
          <a:xfrm>
            <a:off x="337458" y="351064"/>
            <a:ext cx="629754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04234" y="2637763"/>
            <a:ext cx="4192899" cy="3411099"/>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D029C0DC-4CF1-BF5F-9799-7F5EFFD594AE}"/>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10C5241C-A695-5757-744E-AB1824BCED7B}"/>
              </a:ext>
            </a:extLst>
          </p:cNvPr>
          <p:cNvSpPr>
            <a:spLocks noGrp="1"/>
          </p:cNvSpPr>
          <p:nvPr>
            <p:ph type="dt" sz="half" idx="19"/>
          </p:nvPr>
        </p:nvSpPr>
        <p:spPr/>
        <p:txBody>
          <a:bodyPr/>
          <a:lstStyle/>
          <a:p>
            <a:fld id="{CA325475-EA0F-49B2-A586-CC0D8CB91667}" type="datetime1">
              <a:rPr lang="en-US" smtClean="0"/>
              <a:pPr/>
              <a:t>11/2/2025</a:t>
            </a:fld>
            <a:endParaRPr lang="en-US" dirty="0"/>
          </a:p>
        </p:txBody>
      </p:sp>
      <p:sp>
        <p:nvSpPr>
          <p:cNvPr id="6" name="Footer Placeholder 5">
            <a:extLst>
              <a:ext uri="{FF2B5EF4-FFF2-40B4-BE49-F238E27FC236}">
                <a16:creationId xmlns:a16="http://schemas.microsoft.com/office/drawing/2014/main" id="{B486C41F-1C9D-B14A-9954-F5ED7CA31A56}"/>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FFFE49CA-E378-F621-C4C4-6F60EA26E6D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2589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637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4613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8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11/2/2025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391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472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11/2/2025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00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173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3508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11/2/2025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2727188"/>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7547-A105-DB60-07C2-8A58B787F5F5}"/>
              </a:ext>
            </a:extLst>
          </p:cNvPr>
          <p:cNvSpPr>
            <a:spLocks noGrp="1"/>
          </p:cNvSpPr>
          <p:nvPr>
            <p:ph type="ctrTitle"/>
          </p:nvPr>
        </p:nvSpPr>
        <p:spPr/>
        <p:txBody>
          <a:bodyPr anchor="b">
            <a:normAutofit/>
          </a:bodyPr>
          <a:lstStyle/>
          <a:p>
            <a:r>
              <a:rPr lang="en-US" sz="4800"/>
              <a:t>The Sole Trader vs. Limited Company Decision Guide</a:t>
            </a:r>
          </a:p>
        </p:txBody>
      </p:sp>
      <p:sp>
        <p:nvSpPr>
          <p:cNvPr id="3" name="Subtitle 2">
            <a:extLst>
              <a:ext uri="{FF2B5EF4-FFF2-40B4-BE49-F238E27FC236}">
                <a16:creationId xmlns:a16="http://schemas.microsoft.com/office/drawing/2014/main" id="{AF1009AF-9CDD-B7D0-E55C-BFFE18B9F649}"/>
              </a:ext>
            </a:extLst>
          </p:cNvPr>
          <p:cNvSpPr>
            <a:spLocks noGrp="1"/>
          </p:cNvSpPr>
          <p:nvPr>
            <p:ph type="subTitle" idx="1"/>
          </p:nvPr>
        </p:nvSpPr>
        <p:spPr/>
        <p:txBody>
          <a:bodyPr>
            <a:normAutofit/>
          </a:bodyPr>
          <a:lstStyle/>
          <a:p>
            <a:r>
              <a:rPr lang="en-US"/>
              <a:t>Understanding key differences for informed business choices</a:t>
            </a:r>
          </a:p>
        </p:txBody>
      </p:sp>
      <p:pic>
        <p:nvPicPr>
          <p:cNvPr id="5" name="Picture Placeholder 4" descr="Calculator, pen, compass, money and a paper with graphs printed on it">
            <a:extLst>
              <a:ext uri="{FF2B5EF4-FFF2-40B4-BE49-F238E27FC236}">
                <a16:creationId xmlns:a16="http://schemas.microsoft.com/office/drawing/2014/main" id="{3C71EB83-7272-4F0B-9903-0FCF259A67D6}"/>
              </a:ext>
            </a:extLst>
          </p:cNvPr>
          <p:cNvPicPr>
            <a:picLocks noGrp="1" noChangeAspect="1"/>
          </p:cNvPicPr>
          <p:nvPr>
            <p:ph type="pic" sz="quarter" idx="18"/>
          </p:nvPr>
        </p:nvPicPr>
        <p:blipFill>
          <a:blip r:embed="rId3"/>
          <a:srcRect l="19098" r="19098"/>
          <a:stretch/>
        </p:blipFill>
        <p:spPr>
          <a:prstGeom prst="rect">
            <a:avLst/>
          </a:prstGeom>
          <a:noFill/>
          <a:ln w="19050">
            <a:noFill/>
            <a:miter lim="800000"/>
          </a:ln>
        </p:spPr>
      </p:pic>
    </p:spTree>
    <p:extLst>
      <p:ext uri="{BB962C8B-B14F-4D97-AF65-F5344CB8AC3E}">
        <p14:creationId xmlns:p14="http://schemas.microsoft.com/office/powerpoint/2010/main" val="12074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C79E-552E-688C-6CCD-419E834C1689}"/>
              </a:ext>
            </a:extLst>
          </p:cNvPr>
          <p:cNvSpPr>
            <a:spLocks noGrp="1"/>
          </p:cNvSpPr>
          <p:nvPr>
            <p:ph type="title"/>
          </p:nvPr>
        </p:nvSpPr>
        <p:spPr/>
        <p:txBody>
          <a:bodyPr anchor="b">
            <a:normAutofit/>
          </a:bodyPr>
          <a:lstStyle/>
          <a:p>
            <a:r>
              <a:rPr lang="en-US"/>
              <a:t>Administrative Responsibilities</a:t>
            </a:r>
          </a:p>
        </p:txBody>
      </p:sp>
    </p:spTree>
    <p:extLst>
      <p:ext uri="{BB962C8B-B14F-4D97-AF65-F5344CB8AC3E}">
        <p14:creationId xmlns:p14="http://schemas.microsoft.com/office/powerpoint/2010/main" val="1140527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7A5D-7B1E-31B7-BB17-C31BD5C31EEC}"/>
              </a:ext>
            </a:extLst>
          </p:cNvPr>
          <p:cNvSpPr>
            <a:spLocks noGrp="1"/>
          </p:cNvSpPr>
          <p:nvPr>
            <p:ph type="title"/>
          </p:nvPr>
        </p:nvSpPr>
        <p:spPr/>
        <p:txBody>
          <a:bodyPr anchor="t">
            <a:normAutofit/>
          </a:bodyPr>
          <a:lstStyle/>
          <a:p>
            <a:r>
              <a:rPr lang="en-US"/>
              <a:t>Compliance and reporting requirements</a:t>
            </a:r>
          </a:p>
        </p:txBody>
      </p:sp>
      <p:pic>
        <p:nvPicPr>
          <p:cNvPr id="5" name="Content Placeholder 4" descr="Supervisor reading the sales report from the staff">
            <a:extLst>
              <a:ext uri="{FF2B5EF4-FFF2-40B4-BE49-F238E27FC236}">
                <a16:creationId xmlns:a16="http://schemas.microsoft.com/office/drawing/2014/main" id="{E04AD954-F6FD-4344-9FFC-CBDEBA3EA3C1}"/>
              </a:ext>
            </a:extLst>
          </p:cNvPr>
          <p:cNvPicPr>
            <a:picLocks noGrp="1" noChangeAspect="1"/>
          </p:cNvPicPr>
          <p:nvPr>
            <p:ph type="pic" sz="quarter" idx="15"/>
          </p:nvPr>
        </p:nvPicPr>
        <p:blipFill>
          <a:blip r:embed="rId3"/>
          <a:srcRect l="7550" r="7550"/>
          <a:stretch/>
        </p:blipFill>
        <p:spPr>
          <a:prstGeom prst="rect">
            <a:avLst/>
          </a:prstGeom>
          <a:noFill/>
        </p:spPr>
      </p:pic>
      <p:sp>
        <p:nvSpPr>
          <p:cNvPr id="4" name="Content Placeholder 3">
            <a:extLst>
              <a:ext uri="{FF2B5EF4-FFF2-40B4-BE49-F238E27FC236}">
                <a16:creationId xmlns:a16="http://schemas.microsoft.com/office/drawing/2014/main" id="{30FE800A-3F87-628A-B2B3-01F1DBBCA22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Sole Traders' Simplicity</a:t>
            </a:r>
          </a:p>
          <a:p>
            <a:pPr marL="0" lvl="1" indent="0">
              <a:buFont typeface="Arial" panose="020B0604020202020204" pitchFamily="34" charset="0"/>
              <a:buNone/>
            </a:pPr>
            <a:r>
              <a:t>Sole Traders manage minimal paperwork with just an annual self-assessment tax return, easing independent business management.</a:t>
            </a:r>
            <a:endParaRPr lang="en-US"/>
          </a:p>
          <a:p>
            <a:pPr marL="0" indent="0">
              <a:spcBef>
                <a:spcPts val="2500"/>
              </a:spcBef>
              <a:buFont typeface="Arial" panose="020B0604020202020204" pitchFamily="34" charset="0"/>
              <a:buNone/>
            </a:pPr>
            <a:r>
              <a:rPr lang="en-US" b="1"/>
              <a:t>Complex Compliance for Companies</a:t>
            </a:r>
          </a:p>
          <a:p>
            <a:pPr marL="0" lvl="1" indent="0">
              <a:buFont typeface="Arial" panose="020B0604020202020204" pitchFamily="34" charset="0"/>
              <a:buNone/>
            </a:pPr>
            <a:r>
              <a:t>Limited Companies face multiple compliance tasks like filing annual accounts, confirmation statements, and maintaining registers.</a:t>
            </a:r>
            <a:endParaRPr lang="en-US"/>
          </a:p>
          <a:p>
            <a:pPr marL="0" indent="0">
              <a:spcBef>
                <a:spcPts val="2500"/>
              </a:spcBef>
              <a:buFont typeface="Arial" panose="020B0604020202020204" pitchFamily="34" charset="0"/>
              <a:buNone/>
            </a:pPr>
            <a:r>
              <a:rPr lang="en-US" b="1"/>
              <a:t>Need for Professional Support</a:t>
            </a:r>
          </a:p>
          <a:p>
            <a:pPr marL="0" lvl="1" indent="0">
              <a:buFont typeface="Arial" panose="020B0604020202020204" pitchFamily="34" charset="0"/>
              <a:buNone/>
            </a:pPr>
            <a:r>
              <a:t>Professional accounting support is often required for Limited Companies, adding to operational costs.</a:t>
            </a:r>
            <a:endParaRPr lang="en-US"/>
          </a:p>
          <a:p>
            <a:pPr marL="0" indent="0">
              <a:spcBef>
                <a:spcPts val="2500"/>
              </a:spcBef>
              <a:buFont typeface="Arial" panose="020B0604020202020204" pitchFamily="34" charset="0"/>
              <a:buNone/>
            </a:pPr>
            <a:r>
              <a:rPr lang="en-US" b="1"/>
              <a:t>Benefits of Compliance</a:t>
            </a:r>
          </a:p>
          <a:p>
            <a:pPr marL="0" lvl="1" indent="0">
              <a:buFont typeface="Arial" panose="020B0604020202020204" pitchFamily="34" charset="0"/>
              <a:buNone/>
            </a:pPr>
            <a:r>
              <a:t>Compliance promotes financial discipline and transparency, aiding long-term growth and investor confidence.</a:t>
            </a:r>
            <a:endParaRPr lang="en-US"/>
          </a:p>
        </p:txBody>
      </p:sp>
    </p:spTree>
    <p:extLst>
      <p:ext uri="{BB962C8B-B14F-4D97-AF65-F5344CB8AC3E}">
        <p14:creationId xmlns:p14="http://schemas.microsoft.com/office/powerpoint/2010/main" val="1656439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7051-239A-BFC0-7F58-2A0ECE3127E0}"/>
              </a:ext>
            </a:extLst>
          </p:cNvPr>
          <p:cNvSpPr>
            <a:spLocks noGrp="1"/>
          </p:cNvSpPr>
          <p:nvPr>
            <p:ph type="title"/>
          </p:nvPr>
        </p:nvSpPr>
        <p:spPr/>
        <p:txBody>
          <a:bodyPr anchor="b">
            <a:normAutofit/>
          </a:bodyPr>
          <a:lstStyle/>
          <a:p>
            <a:r>
              <a:rPr lang="en-US"/>
              <a:t>Profit Extraction and Flexibility</a:t>
            </a:r>
          </a:p>
        </p:txBody>
      </p:sp>
    </p:spTree>
    <p:extLst>
      <p:ext uri="{BB962C8B-B14F-4D97-AF65-F5344CB8AC3E}">
        <p14:creationId xmlns:p14="http://schemas.microsoft.com/office/powerpoint/2010/main" val="3885972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319C-2B4F-433F-910D-681B1DFD17E5}"/>
              </a:ext>
            </a:extLst>
          </p:cNvPr>
          <p:cNvSpPr>
            <a:spLocks noGrp="1"/>
          </p:cNvSpPr>
          <p:nvPr>
            <p:ph type="title"/>
          </p:nvPr>
        </p:nvSpPr>
        <p:spPr/>
        <p:txBody>
          <a:bodyPr anchor="b">
            <a:normAutofit/>
          </a:bodyPr>
          <a:lstStyle/>
          <a:p>
            <a:r>
              <a:rPr lang="en-US"/>
              <a:t>How profits are accessed and taxed</a:t>
            </a:r>
          </a:p>
        </p:txBody>
      </p:sp>
      <p:pic>
        <p:nvPicPr>
          <p:cNvPr id="5" name="Content Placeholder 4" descr="Words tax on tax sheets">
            <a:extLst>
              <a:ext uri="{FF2B5EF4-FFF2-40B4-BE49-F238E27FC236}">
                <a16:creationId xmlns:a16="http://schemas.microsoft.com/office/drawing/2014/main" id="{33053EF0-6767-4254-AA42-A833F61ADF27}"/>
              </a:ext>
            </a:extLst>
          </p:cNvPr>
          <p:cNvPicPr>
            <a:picLocks noGrp="1" noChangeAspect="1"/>
          </p:cNvPicPr>
          <p:nvPr>
            <p:ph type="pic" sz="quarter" idx="18"/>
          </p:nvPr>
        </p:nvPicPr>
        <p:blipFill>
          <a:blip r:embed="rId3"/>
          <a:srcRect l="15916" r="15916"/>
          <a:stretch/>
        </p:blipFill>
        <p:spPr>
          <a:prstGeom prst="rect">
            <a:avLst/>
          </a:prstGeom>
          <a:noFill/>
        </p:spPr>
      </p:pic>
      <p:sp>
        <p:nvSpPr>
          <p:cNvPr id="4" name="Content Placeholder 3">
            <a:extLst>
              <a:ext uri="{FF2B5EF4-FFF2-40B4-BE49-F238E27FC236}">
                <a16:creationId xmlns:a16="http://schemas.microsoft.com/office/drawing/2014/main" id="{72EF300F-3CC9-3D2F-FF40-0373FB9ABA2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b="1"/>
              <a:t>Sole Trader Profit Taxation</a:t>
            </a:r>
          </a:p>
          <a:p>
            <a:pPr marL="0" lvl="1" indent="0">
              <a:lnSpc>
                <a:spcPct val="90000"/>
              </a:lnSpc>
              <a:buFont typeface="Arial" panose="020B0604020202020204" pitchFamily="34" charset="0"/>
              <a:buNone/>
            </a:pPr>
            <a:r>
              <a:t>Sole Traders pay tax on all profits as personal income, offering full control but potentially higher tax liabilities.</a:t>
            </a:r>
            <a:endParaRPr lang="en-US"/>
          </a:p>
          <a:p>
            <a:pPr marL="0" indent="0">
              <a:lnSpc>
                <a:spcPct val="90000"/>
              </a:lnSpc>
              <a:spcBef>
                <a:spcPts val="2500"/>
              </a:spcBef>
              <a:buFont typeface="Arial" panose="020B0604020202020204" pitchFamily="34" charset="0"/>
              <a:buNone/>
            </a:pPr>
            <a:r>
              <a:rPr lang="en-US" b="1"/>
              <a:t>Limited Company Profit Extraction</a:t>
            </a:r>
          </a:p>
          <a:p>
            <a:pPr marL="0" lvl="1" indent="0">
              <a:lnSpc>
                <a:spcPct val="90000"/>
              </a:lnSpc>
              <a:buFont typeface="Arial" panose="020B0604020202020204" pitchFamily="34" charset="0"/>
              <a:buNone/>
            </a:pPr>
            <a:r>
              <a:t>Limited Companies use salaries and dividends to extract profit, enabling strategic tax planning and savings.</a:t>
            </a:r>
            <a:endParaRPr lang="en-US"/>
          </a:p>
          <a:p>
            <a:pPr marL="0" indent="0">
              <a:lnSpc>
                <a:spcPct val="90000"/>
              </a:lnSpc>
              <a:spcBef>
                <a:spcPts val="2500"/>
              </a:spcBef>
              <a:buFont typeface="Arial" panose="020B0604020202020204" pitchFamily="34" charset="0"/>
              <a:buNone/>
            </a:pPr>
            <a:r>
              <a:rPr lang="en-US" b="1"/>
              <a:t>Tax Planning and Compliance</a:t>
            </a:r>
          </a:p>
          <a:p>
            <a:pPr marL="0" lvl="1" indent="0">
              <a:lnSpc>
                <a:spcPct val="90000"/>
              </a:lnSpc>
              <a:buFont typeface="Arial" panose="020B0604020202020204" pitchFamily="34" charset="0"/>
              <a:buNone/>
            </a:pPr>
            <a:r>
              <a:t>Effective profit extraction requires compliance with tax rules to avoid penalties and maximize savings.</a:t>
            </a:r>
            <a:endParaRPr lang="en-US"/>
          </a:p>
        </p:txBody>
      </p:sp>
    </p:spTree>
    <p:extLst>
      <p:ext uri="{BB962C8B-B14F-4D97-AF65-F5344CB8AC3E}">
        <p14:creationId xmlns:p14="http://schemas.microsoft.com/office/powerpoint/2010/main" val="3534756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265F-2981-2C69-167C-E3E06A520D50}"/>
              </a:ext>
            </a:extLst>
          </p:cNvPr>
          <p:cNvSpPr>
            <a:spLocks noGrp="1"/>
          </p:cNvSpPr>
          <p:nvPr>
            <p:ph type="title"/>
          </p:nvPr>
        </p:nvSpPr>
        <p:spPr/>
        <p:txBody>
          <a:bodyPr anchor="b">
            <a:normAutofit/>
          </a:bodyPr>
          <a:lstStyle/>
          <a:p>
            <a:r>
              <a:rPr lang="en-US"/>
              <a:t>Perception and Growth Potential</a:t>
            </a:r>
          </a:p>
        </p:txBody>
      </p:sp>
    </p:spTree>
    <p:extLst>
      <p:ext uri="{BB962C8B-B14F-4D97-AF65-F5344CB8AC3E}">
        <p14:creationId xmlns:p14="http://schemas.microsoft.com/office/powerpoint/2010/main" val="2756863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E19F-CEC9-C9A5-C159-FF41EF2A6A46}"/>
              </a:ext>
            </a:extLst>
          </p:cNvPr>
          <p:cNvSpPr>
            <a:spLocks noGrp="1"/>
          </p:cNvSpPr>
          <p:nvPr>
            <p:ph type="title"/>
          </p:nvPr>
        </p:nvSpPr>
        <p:spPr/>
        <p:txBody>
          <a:bodyPr anchor="b">
            <a:normAutofit/>
          </a:bodyPr>
          <a:lstStyle/>
          <a:p>
            <a:r>
              <a:rPr lang="en-US"/>
              <a:t>Impact on branding and scalability</a:t>
            </a:r>
          </a:p>
        </p:txBody>
      </p:sp>
      <p:pic>
        <p:nvPicPr>
          <p:cNvPr id="5" name="Content Placeholder 4" descr="Employee shows her boss the income of company last year">
            <a:extLst>
              <a:ext uri="{FF2B5EF4-FFF2-40B4-BE49-F238E27FC236}">
                <a16:creationId xmlns:a16="http://schemas.microsoft.com/office/drawing/2014/main" id="{309EE415-2C74-411B-8106-9781D72F9633}"/>
              </a:ext>
            </a:extLst>
          </p:cNvPr>
          <p:cNvPicPr>
            <a:picLocks noGrp="1" noChangeAspect="1"/>
          </p:cNvPicPr>
          <p:nvPr>
            <p:ph type="pic" sz="quarter" idx="18"/>
          </p:nvPr>
        </p:nvPicPr>
        <p:blipFill>
          <a:blip r:embed="rId3"/>
          <a:srcRect l="15866" r="15866"/>
          <a:stretch/>
        </p:blipFill>
        <p:spPr>
          <a:prstGeom prst="rect">
            <a:avLst/>
          </a:prstGeom>
          <a:noFill/>
        </p:spPr>
      </p:pic>
      <p:sp>
        <p:nvSpPr>
          <p:cNvPr id="4" name="Content Placeholder 3">
            <a:extLst>
              <a:ext uri="{FF2B5EF4-FFF2-40B4-BE49-F238E27FC236}">
                <a16:creationId xmlns:a16="http://schemas.microsoft.com/office/drawing/2014/main" id="{2D4BAC5B-B0BC-203A-EDB1-6E527ECC9FD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b="1"/>
              <a:t>Business Perception Effects</a:t>
            </a:r>
          </a:p>
          <a:p>
            <a:pPr marL="0" lvl="1" indent="0">
              <a:lnSpc>
                <a:spcPct val="90000"/>
              </a:lnSpc>
              <a:buFont typeface="Arial" panose="020B0604020202020204" pitchFamily="34" charset="0"/>
              <a:buNone/>
            </a:pPr>
            <a:r>
              <a:t>Sole Traders may be seen as small-scale, limiting appeal to large clients and investors critical for growth.</a:t>
            </a:r>
            <a:endParaRPr lang="en-US"/>
          </a:p>
          <a:p>
            <a:pPr marL="0" indent="0">
              <a:lnSpc>
                <a:spcPct val="90000"/>
              </a:lnSpc>
              <a:spcBef>
                <a:spcPts val="2500"/>
              </a:spcBef>
              <a:buFont typeface="Arial" panose="020B0604020202020204" pitchFamily="34" charset="0"/>
              <a:buNone/>
            </a:pPr>
            <a:r>
              <a:rPr lang="en-US" b="1"/>
              <a:t>Professional Image of Limited Companies</a:t>
            </a:r>
          </a:p>
          <a:p>
            <a:pPr marL="0" lvl="1" indent="0">
              <a:lnSpc>
                <a:spcPct val="90000"/>
              </a:lnSpc>
              <a:buFont typeface="Arial" panose="020B0604020202020204" pitchFamily="34" charset="0"/>
              <a:buNone/>
            </a:pPr>
            <a:r>
              <a:t>Limited Companies project stability and professionalism, enhancing credibility and attracting better clients.</a:t>
            </a:r>
            <a:endParaRPr lang="en-US"/>
          </a:p>
          <a:p>
            <a:pPr marL="0" indent="0">
              <a:lnSpc>
                <a:spcPct val="90000"/>
              </a:lnSpc>
              <a:spcBef>
                <a:spcPts val="2500"/>
              </a:spcBef>
              <a:buFont typeface="Arial" panose="020B0604020202020204" pitchFamily="34" charset="0"/>
              <a:buNone/>
            </a:pPr>
            <a:r>
              <a:rPr lang="en-US" b="1"/>
              <a:t>Scalability and Investment</a:t>
            </a:r>
          </a:p>
          <a:p>
            <a:pPr marL="0" lvl="1" indent="0">
              <a:lnSpc>
                <a:spcPct val="90000"/>
              </a:lnSpc>
              <a:buFont typeface="Arial" panose="020B0604020202020204" pitchFamily="34" charset="0"/>
              <a:buNone/>
            </a:pPr>
            <a:r>
              <a:t>Limited Companies can issue shares and bring investors, facilitating expansion and partnerships.</a:t>
            </a:r>
            <a:endParaRPr lang="en-US"/>
          </a:p>
        </p:txBody>
      </p:sp>
    </p:spTree>
    <p:extLst>
      <p:ext uri="{BB962C8B-B14F-4D97-AF65-F5344CB8AC3E}">
        <p14:creationId xmlns:p14="http://schemas.microsoft.com/office/powerpoint/2010/main" val="3935191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8A1B-1383-04EE-2547-24BD0C338CD3}"/>
              </a:ext>
            </a:extLst>
          </p:cNvPr>
          <p:cNvSpPr>
            <a:spLocks noGrp="1"/>
          </p:cNvSpPr>
          <p:nvPr>
            <p:ph type="title"/>
          </p:nvPr>
        </p:nvSpPr>
        <p:spPr/>
        <p:txBody>
          <a:bodyPr anchor="b">
            <a:normAutofit/>
          </a:bodyPr>
          <a:lstStyle/>
          <a:p>
            <a:r>
              <a:rPr lang="en-US"/>
              <a:t>Pros and Cons</a:t>
            </a:r>
          </a:p>
        </p:txBody>
      </p:sp>
    </p:spTree>
    <p:extLst>
      <p:ext uri="{BB962C8B-B14F-4D97-AF65-F5344CB8AC3E}">
        <p14:creationId xmlns:p14="http://schemas.microsoft.com/office/powerpoint/2010/main" val="3751446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EC49-0754-97DA-9107-F7E3930DB125}"/>
              </a:ext>
            </a:extLst>
          </p:cNvPr>
          <p:cNvSpPr>
            <a:spLocks noGrp="1"/>
          </p:cNvSpPr>
          <p:nvPr>
            <p:ph type="title"/>
          </p:nvPr>
        </p:nvSpPr>
        <p:spPr/>
        <p:txBody>
          <a:bodyPr anchor="b">
            <a:normAutofit/>
          </a:bodyPr>
          <a:lstStyle/>
          <a:p>
            <a:r>
              <a:rPr lang="en-US"/>
              <a:t>Sole Trader: Advantages and disadvantages</a:t>
            </a:r>
          </a:p>
        </p:txBody>
      </p:sp>
      <p:pic>
        <p:nvPicPr>
          <p:cNvPr id="5" name="Content Placeholder 4" descr="A close up of a man holding his mobile phone and using a calculator as he goes through the process of paying his bills as he sits at his dining room table. A group of bills sit in an organiser in the foreground next to a calculator.">
            <a:extLst>
              <a:ext uri="{FF2B5EF4-FFF2-40B4-BE49-F238E27FC236}">
                <a16:creationId xmlns:a16="http://schemas.microsoft.com/office/drawing/2014/main" id="{FA927067-F4DE-47A1-BDEB-F2B93D36AACA}"/>
              </a:ext>
            </a:extLst>
          </p:cNvPr>
          <p:cNvPicPr>
            <a:picLocks noGrp="1" noChangeAspect="1"/>
          </p:cNvPicPr>
          <p:nvPr>
            <p:ph type="pic" sz="quarter" idx="18"/>
          </p:nvPr>
        </p:nvPicPr>
        <p:blipFill>
          <a:blip r:embed="rId3"/>
          <a:srcRect l="15916" r="15916"/>
          <a:stretch/>
        </p:blipFill>
        <p:spPr>
          <a:prstGeom prst="rect">
            <a:avLst/>
          </a:prstGeom>
          <a:noFill/>
        </p:spPr>
      </p:pic>
      <p:sp>
        <p:nvSpPr>
          <p:cNvPr id="4" name="Content Placeholder 3">
            <a:extLst>
              <a:ext uri="{FF2B5EF4-FFF2-40B4-BE49-F238E27FC236}">
                <a16:creationId xmlns:a16="http://schemas.microsoft.com/office/drawing/2014/main" id="{AB48C682-83F7-D79A-1952-D23906DFCFD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Advantages of Sole Trader</a:t>
            </a:r>
          </a:p>
          <a:p>
            <a:pPr marL="0" lvl="1" indent="0">
              <a:buFont typeface="Arial" panose="020B0604020202020204" pitchFamily="34" charset="0"/>
              <a:buNone/>
            </a:pPr>
            <a:r>
              <a:t>Easy to set up with minimal administration and full control over business decisions.</a:t>
            </a:r>
            <a:endParaRPr lang="en-US"/>
          </a:p>
          <a:p>
            <a:pPr marL="0" indent="0">
              <a:spcBef>
                <a:spcPts val="2500"/>
              </a:spcBef>
              <a:buFont typeface="Arial" panose="020B0604020202020204" pitchFamily="34" charset="0"/>
              <a:buNone/>
            </a:pPr>
            <a:r>
              <a:rPr lang="en-US" b="1"/>
              <a:t>Unlimited Personal Liability</a:t>
            </a:r>
          </a:p>
          <a:p>
            <a:pPr marL="0" lvl="1" indent="0">
              <a:buFont typeface="Arial" panose="020B0604020202020204" pitchFamily="34" charset="0"/>
              <a:buNone/>
            </a:pPr>
            <a:r>
              <a:t>Sole traders face unlimited personal liability, risking personal assets if business debts occur.</a:t>
            </a:r>
            <a:endParaRPr lang="en-US"/>
          </a:p>
          <a:p>
            <a:pPr marL="0" indent="0">
              <a:spcBef>
                <a:spcPts val="2500"/>
              </a:spcBef>
              <a:buFont typeface="Arial" panose="020B0604020202020204" pitchFamily="34" charset="0"/>
              <a:buNone/>
            </a:pPr>
            <a:r>
              <a:rPr lang="en-US" b="1"/>
              <a:t>Challenges in Growth</a:t>
            </a:r>
          </a:p>
          <a:p>
            <a:pPr marL="0" lvl="1" indent="0">
              <a:buFont typeface="Arial" panose="020B0604020202020204" pitchFamily="34" charset="0"/>
              <a:buNone/>
            </a:pPr>
            <a:r>
              <a:t>May struggle to secure larger contracts or funding due to perceived lack of professionalism.</a:t>
            </a:r>
            <a:endParaRPr lang="en-US"/>
          </a:p>
        </p:txBody>
      </p:sp>
    </p:spTree>
    <p:extLst>
      <p:ext uri="{BB962C8B-B14F-4D97-AF65-F5344CB8AC3E}">
        <p14:creationId xmlns:p14="http://schemas.microsoft.com/office/powerpoint/2010/main" val="802432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4478-DCAF-A21F-8A5F-6B584555A5AB}"/>
              </a:ext>
            </a:extLst>
          </p:cNvPr>
          <p:cNvSpPr>
            <a:spLocks noGrp="1"/>
          </p:cNvSpPr>
          <p:nvPr>
            <p:ph type="title"/>
          </p:nvPr>
        </p:nvSpPr>
        <p:spPr/>
        <p:txBody>
          <a:bodyPr anchor="b">
            <a:normAutofit/>
          </a:bodyPr>
          <a:lstStyle/>
          <a:p>
            <a:r>
              <a:rPr lang="en-US"/>
              <a:t>Limited Company: Advantages and disadvantages</a:t>
            </a:r>
          </a:p>
        </p:txBody>
      </p:sp>
      <p:pic>
        <p:nvPicPr>
          <p:cNvPr id="5" name="Content Placeholder 4" descr="Business agreement,brainstorm concept. owner, advisers and partner discussing meeting financial on table office.">
            <a:extLst>
              <a:ext uri="{FF2B5EF4-FFF2-40B4-BE49-F238E27FC236}">
                <a16:creationId xmlns:a16="http://schemas.microsoft.com/office/drawing/2014/main" id="{E06B71CA-5BA6-4441-89C0-88373380AB67}"/>
              </a:ext>
            </a:extLst>
          </p:cNvPr>
          <p:cNvPicPr>
            <a:picLocks noGrp="1" noChangeAspect="1"/>
          </p:cNvPicPr>
          <p:nvPr>
            <p:ph type="pic" sz="quarter" idx="18"/>
          </p:nvPr>
        </p:nvPicPr>
        <p:blipFill>
          <a:blip r:embed="rId3"/>
          <a:srcRect l="15916" r="15916"/>
          <a:stretch/>
        </p:blipFill>
        <p:spPr>
          <a:prstGeom prst="rect">
            <a:avLst/>
          </a:prstGeom>
          <a:noFill/>
        </p:spPr>
      </p:pic>
      <p:sp>
        <p:nvSpPr>
          <p:cNvPr id="4" name="Content Placeholder 3">
            <a:extLst>
              <a:ext uri="{FF2B5EF4-FFF2-40B4-BE49-F238E27FC236}">
                <a16:creationId xmlns:a16="http://schemas.microsoft.com/office/drawing/2014/main" id="{60D33CD7-19C4-F414-CAF8-4D6ED7BA612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Advantages of Limited Companies</a:t>
            </a:r>
          </a:p>
          <a:p>
            <a:pPr marL="0" lvl="1" indent="0">
              <a:buFont typeface="Arial" panose="020B0604020202020204" pitchFamily="34" charset="0"/>
              <a:buNone/>
            </a:pPr>
            <a:r>
              <a:t>Limited liability protection and tax planning opportunities enhance business growth and credibility.</a:t>
            </a:r>
            <a:endParaRPr lang="en-US"/>
          </a:p>
          <a:p>
            <a:pPr marL="0" indent="0">
              <a:spcBef>
                <a:spcPts val="2500"/>
              </a:spcBef>
              <a:buFont typeface="Arial" panose="020B0604020202020204" pitchFamily="34" charset="0"/>
              <a:buNone/>
            </a:pPr>
            <a:r>
              <a:rPr lang="en-US" b="1"/>
              <a:t>Disadvantages of Limited Companies</a:t>
            </a:r>
          </a:p>
          <a:p>
            <a:pPr marL="0" lvl="1" indent="0">
              <a:buFont typeface="Arial" panose="020B0604020202020204" pitchFamily="34" charset="0"/>
              <a:buNone/>
            </a:pPr>
            <a:r>
              <a:t>Increased administrative tasks, compliance costs, and accounting requirements pose challenges.</a:t>
            </a:r>
            <a:endParaRPr lang="en-US"/>
          </a:p>
          <a:p>
            <a:pPr marL="0" indent="0">
              <a:spcBef>
                <a:spcPts val="2500"/>
              </a:spcBef>
              <a:buFont typeface="Arial" panose="020B0604020202020204" pitchFamily="34" charset="0"/>
              <a:buNone/>
            </a:pPr>
            <a:r>
              <a:rPr lang="en-US" b="1"/>
              <a:t>Corporate Governance Responsibilities</a:t>
            </a:r>
          </a:p>
          <a:p>
            <a:pPr marL="0" lvl="1" indent="0">
              <a:buFont typeface="Arial" panose="020B0604020202020204" pitchFamily="34" charset="0"/>
              <a:buNone/>
            </a:pPr>
            <a:r>
              <a:t>Directors must follow governance rules and carefully manage payroll and dividends.</a:t>
            </a:r>
            <a:endParaRPr lang="en-US"/>
          </a:p>
        </p:txBody>
      </p:sp>
    </p:spTree>
    <p:extLst>
      <p:ext uri="{BB962C8B-B14F-4D97-AF65-F5344CB8AC3E}">
        <p14:creationId xmlns:p14="http://schemas.microsoft.com/office/powerpoint/2010/main" val="595177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A8E5-63CA-D9E1-6A16-B88DF5D8A6A8}"/>
              </a:ext>
            </a:extLst>
          </p:cNvPr>
          <p:cNvSpPr>
            <a:spLocks noGrp="1"/>
          </p:cNvSpPr>
          <p:nvPr>
            <p:ph type="title"/>
          </p:nvPr>
        </p:nvSpPr>
        <p:spPr/>
        <p:txBody>
          <a:bodyPr anchor="b">
            <a:normAutofit/>
          </a:bodyPr>
          <a:lstStyle/>
          <a:p>
            <a:r>
              <a:rPr lang="en-US"/>
              <a:t>Decision-Making Checklist</a:t>
            </a:r>
          </a:p>
        </p:txBody>
      </p:sp>
    </p:spTree>
    <p:extLst>
      <p:ext uri="{BB962C8B-B14F-4D97-AF65-F5344CB8AC3E}">
        <p14:creationId xmlns:p14="http://schemas.microsoft.com/office/powerpoint/2010/main" val="283648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6843-5921-34A3-3C57-09E6765B10C1}"/>
              </a:ext>
            </a:extLst>
          </p:cNvPr>
          <p:cNvSpPr>
            <a:spLocks noGrp="1"/>
          </p:cNvSpPr>
          <p:nvPr>
            <p:ph type="title"/>
          </p:nvPr>
        </p:nvSpPr>
        <p:spPr/>
        <p:txBody>
          <a:bodyPr anchor="b">
            <a:normAutofit/>
          </a:bodyPr>
          <a:lstStyle/>
          <a:p>
            <a:r>
              <a:rPr lang="en-US"/>
              <a:t>Introduction</a:t>
            </a:r>
          </a:p>
        </p:txBody>
      </p:sp>
    </p:spTree>
    <p:extLst>
      <p:ext uri="{BB962C8B-B14F-4D97-AF65-F5344CB8AC3E}">
        <p14:creationId xmlns:p14="http://schemas.microsoft.com/office/powerpoint/2010/main" val="4026657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F9CB-79DB-96B5-893C-1EE4FF452F91}"/>
              </a:ext>
            </a:extLst>
          </p:cNvPr>
          <p:cNvSpPr>
            <a:spLocks noGrp="1"/>
          </p:cNvSpPr>
          <p:nvPr>
            <p:ph type="title"/>
          </p:nvPr>
        </p:nvSpPr>
        <p:spPr/>
        <p:txBody>
          <a:bodyPr anchor="t">
            <a:normAutofit/>
          </a:bodyPr>
          <a:lstStyle/>
          <a:p>
            <a:r>
              <a:rPr lang="en-US"/>
              <a:t>Factors to consider before choosing</a:t>
            </a:r>
          </a:p>
        </p:txBody>
      </p:sp>
      <p:pic>
        <p:nvPicPr>
          <p:cNvPr id="5" name="Content Placeholder 4" descr="The young man holding pen writing his goal into notebook">
            <a:extLst>
              <a:ext uri="{FF2B5EF4-FFF2-40B4-BE49-F238E27FC236}">
                <a16:creationId xmlns:a16="http://schemas.microsoft.com/office/drawing/2014/main" id="{63D03858-77C2-4D0F-B546-74C81C183DA2}"/>
              </a:ext>
            </a:extLst>
          </p:cNvPr>
          <p:cNvPicPr>
            <a:picLocks noGrp="1" noChangeAspect="1"/>
          </p:cNvPicPr>
          <p:nvPr>
            <p:ph type="pic" sz="quarter" idx="15"/>
          </p:nvPr>
        </p:nvPicPr>
        <p:blipFill>
          <a:blip r:embed="rId3"/>
          <a:srcRect l="7550" r="7550"/>
          <a:stretch/>
        </p:blipFill>
        <p:spPr>
          <a:prstGeom prst="rect">
            <a:avLst/>
          </a:prstGeom>
          <a:noFill/>
        </p:spPr>
      </p:pic>
      <p:sp>
        <p:nvSpPr>
          <p:cNvPr id="4" name="Content Placeholder 3">
            <a:extLst>
              <a:ext uri="{FF2B5EF4-FFF2-40B4-BE49-F238E27FC236}">
                <a16:creationId xmlns:a16="http://schemas.microsoft.com/office/drawing/2014/main" id="{C01E7017-5B85-B012-8F01-CDBDD237090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Income Level</a:t>
            </a:r>
          </a:p>
          <a:p>
            <a:pPr marL="0" lvl="1" indent="0">
              <a:buFont typeface="Arial" panose="020B0604020202020204" pitchFamily="34" charset="0"/>
              <a:buNone/>
            </a:pPr>
            <a:r>
              <a:t>Consider your expected income as higher earnings might benefit from Limited Company tax efficiencies.</a:t>
            </a:r>
            <a:endParaRPr lang="en-US"/>
          </a:p>
          <a:p>
            <a:pPr marL="0" indent="0">
              <a:spcBef>
                <a:spcPts val="2500"/>
              </a:spcBef>
              <a:buFont typeface="Arial" panose="020B0604020202020204" pitchFamily="34" charset="0"/>
              <a:buNone/>
            </a:pPr>
            <a:r>
              <a:rPr lang="en-US" b="1"/>
              <a:t>Risk Tolerance</a:t>
            </a:r>
          </a:p>
          <a:p>
            <a:pPr marL="0" lvl="1" indent="0">
              <a:buFont typeface="Arial" panose="020B0604020202020204" pitchFamily="34" charset="0"/>
              <a:buNone/>
            </a:pPr>
            <a:r>
              <a:t>Evaluate your risk tolerance; Limited Companies offer better protection against liabilities.</a:t>
            </a:r>
            <a:endParaRPr lang="en-US"/>
          </a:p>
          <a:p>
            <a:pPr marL="0" indent="0">
              <a:spcBef>
                <a:spcPts val="2500"/>
              </a:spcBef>
              <a:buFont typeface="Arial" panose="020B0604020202020204" pitchFamily="34" charset="0"/>
              <a:buNone/>
            </a:pPr>
            <a:r>
              <a:rPr lang="en-US" b="1"/>
              <a:t>Growth Plans</a:t>
            </a:r>
          </a:p>
          <a:p>
            <a:pPr marL="0" lvl="1" indent="0">
              <a:buFont typeface="Arial" panose="020B0604020202020204" pitchFamily="34" charset="0"/>
              <a:buNone/>
            </a:pPr>
            <a:r>
              <a:t>If planning to scale or attract investors, a Limited Company structure may be more suitable.</a:t>
            </a:r>
            <a:endParaRPr lang="en-US"/>
          </a:p>
          <a:p>
            <a:pPr marL="0" indent="0">
              <a:spcBef>
                <a:spcPts val="2500"/>
              </a:spcBef>
              <a:buFont typeface="Arial" panose="020B0604020202020204" pitchFamily="34" charset="0"/>
              <a:buNone/>
            </a:pPr>
            <a:r>
              <a:rPr lang="en-US" b="1"/>
              <a:t>Compliance Requirements</a:t>
            </a:r>
          </a:p>
          <a:p>
            <a:pPr marL="0" lvl="1" indent="0">
              <a:buFont typeface="Arial" panose="020B0604020202020204" pitchFamily="34" charset="0"/>
              <a:buNone/>
            </a:pPr>
            <a:r>
              <a:t>Understand compliance duties and decide if you can manage or need to outsource them.</a:t>
            </a:r>
            <a:endParaRPr lang="en-US"/>
          </a:p>
        </p:txBody>
      </p:sp>
    </p:spTree>
    <p:extLst>
      <p:ext uri="{BB962C8B-B14F-4D97-AF65-F5344CB8AC3E}">
        <p14:creationId xmlns:p14="http://schemas.microsoft.com/office/powerpoint/2010/main" val="1249707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5136-CA61-81EE-D9F5-66056DC2BCD4}"/>
              </a:ext>
            </a:extLst>
          </p:cNvPr>
          <p:cNvSpPr>
            <a:spLocks noGrp="1"/>
          </p:cNvSpPr>
          <p:nvPr>
            <p:ph type="title"/>
          </p:nvPr>
        </p:nvSpPr>
        <p:spPr/>
        <p:txBody>
          <a:bodyPr anchor="b">
            <a:normAutofit/>
          </a:bodyPr>
          <a:lstStyle/>
          <a:p>
            <a:r>
              <a:rPr lang="en-US"/>
              <a:t>Final Call to Action</a:t>
            </a:r>
          </a:p>
        </p:txBody>
      </p:sp>
    </p:spTree>
    <p:extLst>
      <p:ext uri="{BB962C8B-B14F-4D97-AF65-F5344CB8AC3E}">
        <p14:creationId xmlns:p14="http://schemas.microsoft.com/office/powerpoint/2010/main" val="2899486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B0FD-189D-8E62-3403-18D4F4AAB163}"/>
              </a:ext>
            </a:extLst>
          </p:cNvPr>
          <p:cNvSpPr>
            <a:spLocks noGrp="1"/>
          </p:cNvSpPr>
          <p:nvPr>
            <p:ph type="title"/>
          </p:nvPr>
        </p:nvSpPr>
        <p:spPr/>
        <p:txBody>
          <a:bodyPr anchor="b">
            <a:normAutofit/>
          </a:bodyPr>
          <a:lstStyle/>
          <a:p>
            <a:r>
              <a:rPr lang="en-US"/>
              <a:t>Encouragement to seek expert advice</a:t>
            </a:r>
          </a:p>
        </p:txBody>
      </p:sp>
      <p:pic>
        <p:nvPicPr>
          <p:cNvPr id="5" name="Content Placeholder 4" descr="Group Portrait young creative business person working success project with team Business people weare casual suit outfit working happy action in modern Coworking space and using computer to analysis stock market and investment in city background">
            <a:extLst>
              <a:ext uri="{FF2B5EF4-FFF2-40B4-BE49-F238E27FC236}">
                <a16:creationId xmlns:a16="http://schemas.microsoft.com/office/drawing/2014/main" id="{117F13AA-58B0-4E82-90AF-C7A0AB6F6593}"/>
              </a:ext>
            </a:extLst>
          </p:cNvPr>
          <p:cNvPicPr>
            <a:picLocks noGrp="1" noChangeAspect="1"/>
          </p:cNvPicPr>
          <p:nvPr>
            <p:ph type="pic" sz="quarter" idx="18"/>
          </p:nvPr>
        </p:nvPicPr>
        <p:blipFill>
          <a:blip r:embed="rId3"/>
          <a:srcRect l="15916" r="15916"/>
          <a:stretch/>
        </p:blipFill>
        <p:spPr>
          <a:prstGeom prst="rect">
            <a:avLst/>
          </a:prstGeom>
          <a:noFill/>
        </p:spPr>
      </p:pic>
      <p:sp>
        <p:nvSpPr>
          <p:cNvPr id="4" name="Content Placeholder 3">
            <a:extLst>
              <a:ext uri="{FF2B5EF4-FFF2-40B4-BE49-F238E27FC236}">
                <a16:creationId xmlns:a16="http://schemas.microsoft.com/office/drawing/2014/main" id="{4329BFCC-23E3-1452-4ACD-58430634041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b="1"/>
              <a:t>Importance of Expert Guidance</a:t>
            </a:r>
          </a:p>
          <a:p>
            <a:pPr marL="0" lvl="1" indent="0">
              <a:lnSpc>
                <a:spcPct val="90000"/>
              </a:lnSpc>
              <a:buFont typeface="Arial" panose="020B0604020202020204" pitchFamily="34" charset="0"/>
              <a:buNone/>
            </a:pPr>
            <a:r>
              <a:t>Seeking advice from experts helps you understand tax, liability, and compliance complexities effectively.</a:t>
            </a:r>
            <a:endParaRPr lang="en-US"/>
          </a:p>
          <a:p>
            <a:pPr marL="0" indent="0">
              <a:lnSpc>
                <a:spcPct val="90000"/>
              </a:lnSpc>
              <a:spcBef>
                <a:spcPts val="2500"/>
              </a:spcBef>
              <a:buFont typeface="Arial" panose="020B0604020202020204" pitchFamily="34" charset="0"/>
              <a:buNone/>
            </a:pPr>
            <a:r>
              <a:rPr lang="en-US" b="1"/>
              <a:t>Choosing the Right Business Structure</a:t>
            </a:r>
          </a:p>
          <a:p>
            <a:pPr marL="0" lvl="1" indent="0">
              <a:lnSpc>
                <a:spcPct val="90000"/>
              </a:lnSpc>
              <a:buFont typeface="Arial" panose="020B0604020202020204" pitchFamily="34" charset="0"/>
              <a:buNone/>
            </a:pPr>
            <a:r>
              <a:t>Selecting between Sole Trader and Limited Company impacts your business’s future and legal standing.</a:t>
            </a:r>
            <a:endParaRPr lang="en-US"/>
          </a:p>
          <a:p>
            <a:pPr marL="0" indent="0">
              <a:lnSpc>
                <a:spcPct val="90000"/>
              </a:lnSpc>
              <a:spcBef>
                <a:spcPts val="2500"/>
              </a:spcBef>
              <a:buFont typeface="Arial" panose="020B0604020202020204" pitchFamily="34" charset="0"/>
              <a:buNone/>
            </a:pPr>
            <a:r>
              <a:rPr lang="en-US" b="1"/>
              <a:t>Building a Strong Business Foundation</a:t>
            </a:r>
          </a:p>
          <a:p>
            <a:pPr marL="0" lvl="1" indent="0">
              <a:lnSpc>
                <a:spcPct val="90000"/>
              </a:lnSpc>
              <a:buFont typeface="Arial" panose="020B0604020202020204" pitchFamily="34" charset="0"/>
              <a:buNone/>
            </a:pPr>
            <a:r>
              <a:t>Getting expert support ensures a solid foundation tailored to your specific business goals.</a:t>
            </a:r>
            <a:endParaRPr lang="en-US"/>
          </a:p>
        </p:txBody>
      </p:sp>
    </p:spTree>
    <p:extLst>
      <p:ext uri="{BB962C8B-B14F-4D97-AF65-F5344CB8AC3E}">
        <p14:creationId xmlns:p14="http://schemas.microsoft.com/office/powerpoint/2010/main" val="4005732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3426-45A2-DB25-D716-BC9BA0B3B126}"/>
              </a:ext>
            </a:extLst>
          </p:cNvPr>
          <p:cNvSpPr>
            <a:spLocks noGrp="1"/>
          </p:cNvSpPr>
          <p:nvPr>
            <p:ph type="title"/>
          </p:nvPr>
        </p:nvSpPr>
        <p:spPr/>
        <p:txBody>
          <a:bodyPr anchor="b">
            <a:normAutofit/>
          </a:bodyPr>
          <a:lstStyle/>
          <a:p>
            <a:r>
              <a:rPr lang="en-US"/>
              <a:t>Why this decision matters</a:t>
            </a:r>
          </a:p>
        </p:txBody>
      </p:sp>
      <p:pic>
        <p:nvPicPr>
          <p:cNvPr id="5" name="Content Placeholder 4" descr="Businessman drawing a balance bar symbolling &quot;man and 2 man&quot;">
            <a:extLst>
              <a:ext uri="{FF2B5EF4-FFF2-40B4-BE49-F238E27FC236}">
                <a16:creationId xmlns:a16="http://schemas.microsoft.com/office/drawing/2014/main" id="{E28669AA-CB7D-425E-8ADB-347501AA0FBF}"/>
              </a:ext>
            </a:extLst>
          </p:cNvPr>
          <p:cNvPicPr>
            <a:picLocks noGrp="1" noChangeAspect="1"/>
          </p:cNvPicPr>
          <p:nvPr>
            <p:ph type="pic" sz="quarter" idx="18"/>
          </p:nvPr>
        </p:nvPicPr>
        <p:blipFill>
          <a:blip r:embed="rId3"/>
          <a:srcRect l="5615" r="5615"/>
          <a:stretch/>
        </p:blipFill>
        <p:spPr>
          <a:prstGeom prst="rect">
            <a:avLst/>
          </a:prstGeom>
          <a:noFill/>
        </p:spPr>
      </p:pic>
      <p:sp>
        <p:nvSpPr>
          <p:cNvPr id="4" name="Content Placeholder 3">
            <a:extLst>
              <a:ext uri="{FF2B5EF4-FFF2-40B4-BE49-F238E27FC236}">
                <a16:creationId xmlns:a16="http://schemas.microsoft.com/office/drawing/2014/main" id="{59907446-D43B-AAFB-5634-4334E079CCC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sz="1200" b="1"/>
              <a:t>Tax and Liability Differences</a:t>
            </a:r>
          </a:p>
          <a:p>
            <a:pPr marL="0" lvl="1" indent="0">
              <a:lnSpc>
                <a:spcPct val="90000"/>
              </a:lnSpc>
              <a:buFont typeface="Arial" panose="020B0604020202020204" pitchFamily="34" charset="0"/>
              <a:buNone/>
            </a:pPr>
            <a:r>
              <a:rPr lang="en-US" sz="1200"/>
              <a:t>Sole traders face higher personal tax rates and unlimited liability, while limited companies have tax planning benefits and limited liability protection.</a:t>
            </a:r>
          </a:p>
          <a:p>
            <a:pPr marL="0" indent="0">
              <a:lnSpc>
                <a:spcPct val="90000"/>
              </a:lnSpc>
              <a:spcBef>
                <a:spcPts val="2500"/>
              </a:spcBef>
              <a:buFont typeface="Arial" panose="020B0604020202020204" pitchFamily="34" charset="0"/>
              <a:buNone/>
            </a:pPr>
            <a:r>
              <a:rPr lang="en-US" sz="1200" b="1"/>
              <a:t>Control versus Compliance</a:t>
            </a:r>
          </a:p>
          <a:p>
            <a:pPr marL="0" lvl="1" indent="0">
              <a:lnSpc>
                <a:spcPct val="90000"/>
              </a:lnSpc>
              <a:buFont typeface="Arial" panose="020B0604020202020204" pitchFamily="34" charset="0"/>
              <a:buNone/>
            </a:pPr>
            <a:r>
              <a:rPr lang="en-US" sz="1200"/>
              <a:t>Sole traders enjoy simplicity and direct control, whereas limited companies involve more administrative tasks and compliance costs.</a:t>
            </a:r>
          </a:p>
          <a:p>
            <a:pPr marL="0" indent="0">
              <a:lnSpc>
                <a:spcPct val="90000"/>
              </a:lnSpc>
              <a:spcBef>
                <a:spcPts val="2500"/>
              </a:spcBef>
              <a:buFont typeface="Arial" panose="020B0604020202020204" pitchFamily="34" charset="0"/>
              <a:buNone/>
            </a:pPr>
            <a:r>
              <a:rPr lang="en-US" sz="1200" b="1"/>
              <a:t>Alignment with Business Goals</a:t>
            </a:r>
          </a:p>
          <a:p>
            <a:pPr marL="0" lvl="1" indent="0">
              <a:lnSpc>
                <a:spcPct val="90000"/>
              </a:lnSpc>
              <a:buFont typeface="Arial" panose="020B0604020202020204" pitchFamily="34" charset="0"/>
              <a:buNone/>
            </a:pPr>
            <a:r>
              <a:rPr lang="en-US" sz="1200"/>
              <a:t>Choosing the right structure depends on financial goals, risk tolerance, and long-term strategy for growth.</a:t>
            </a:r>
          </a:p>
        </p:txBody>
      </p:sp>
    </p:spTree>
    <p:extLst>
      <p:ext uri="{BB962C8B-B14F-4D97-AF65-F5344CB8AC3E}">
        <p14:creationId xmlns:p14="http://schemas.microsoft.com/office/powerpoint/2010/main" val="56154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9ADC-8474-82E8-79E9-4EA464CCDFB5}"/>
              </a:ext>
            </a:extLst>
          </p:cNvPr>
          <p:cNvSpPr>
            <a:spLocks noGrp="1"/>
          </p:cNvSpPr>
          <p:nvPr>
            <p:ph type="title"/>
          </p:nvPr>
        </p:nvSpPr>
        <p:spPr/>
        <p:txBody>
          <a:bodyPr anchor="b">
            <a:normAutofit/>
          </a:bodyPr>
          <a:lstStyle/>
          <a:p>
            <a:r>
              <a:rPr lang="en-US"/>
              <a:t>Comparison Overview</a:t>
            </a:r>
          </a:p>
        </p:txBody>
      </p:sp>
    </p:spTree>
    <p:extLst>
      <p:ext uri="{BB962C8B-B14F-4D97-AF65-F5344CB8AC3E}">
        <p14:creationId xmlns:p14="http://schemas.microsoft.com/office/powerpoint/2010/main" val="3144738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16AA-3C1D-F51D-9713-D80F1EEE0F1A}"/>
              </a:ext>
            </a:extLst>
          </p:cNvPr>
          <p:cNvSpPr>
            <a:spLocks noGrp="1"/>
          </p:cNvSpPr>
          <p:nvPr>
            <p:ph type="title"/>
          </p:nvPr>
        </p:nvSpPr>
        <p:spPr/>
        <p:txBody>
          <a:bodyPr anchor="b">
            <a:normAutofit/>
          </a:bodyPr>
          <a:lstStyle/>
          <a:p>
            <a:r>
              <a:rPr lang="en-US"/>
              <a:t>Key structural differences</a:t>
            </a:r>
          </a:p>
        </p:txBody>
      </p:sp>
      <p:pic>
        <p:nvPicPr>
          <p:cNvPr id="5" name="Content Placeholder 4" descr="Sustainable investment and returns">
            <a:extLst>
              <a:ext uri="{FF2B5EF4-FFF2-40B4-BE49-F238E27FC236}">
                <a16:creationId xmlns:a16="http://schemas.microsoft.com/office/drawing/2014/main" id="{62132E3F-5612-4355-B4AE-D92E6C3E3F70}"/>
              </a:ext>
            </a:extLst>
          </p:cNvPr>
          <p:cNvPicPr>
            <a:picLocks noGrp="1" noChangeAspect="1"/>
          </p:cNvPicPr>
          <p:nvPr>
            <p:ph type="pic" sz="quarter" idx="18"/>
          </p:nvPr>
        </p:nvPicPr>
        <p:blipFill>
          <a:blip r:embed="rId3"/>
          <a:srcRect l="9663" r="9663"/>
          <a:stretch/>
        </p:blipFill>
        <p:spPr>
          <a:prstGeom prst="rect">
            <a:avLst/>
          </a:prstGeom>
          <a:noFill/>
        </p:spPr>
      </p:pic>
      <p:sp>
        <p:nvSpPr>
          <p:cNvPr id="4" name="Content Placeholder 3">
            <a:extLst>
              <a:ext uri="{FF2B5EF4-FFF2-40B4-BE49-F238E27FC236}">
                <a16:creationId xmlns:a16="http://schemas.microsoft.com/office/drawing/2014/main" id="{55677590-2968-870A-4BAE-0A6B9F5DB7B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sz="1300" b="1"/>
              <a:t>Sole Trader Structure</a:t>
            </a:r>
          </a:p>
          <a:p>
            <a:pPr marL="0" lvl="1" indent="0">
              <a:lnSpc>
                <a:spcPct val="90000"/>
              </a:lnSpc>
              <a:buFont typeface="Arial" panose="020B0604020202020204" pitchFamily="34" charset="0"/>
              <a:buNone/>
            </a:pPr>
            <a:r>
              <a:rPr lang="en-US" sz="1300"/>
              <a:t>A sole trader is an individual operating the business, with personal liability for all debts.</a:t>
            </a:r>
          </a:p>
          <a:p>
            <a:pPr marL="0" indent="0">
              <a:lnSpc>
                <a:spcPct val="90000"/>
              </a:lnSpc>
              <a:spcBef>
                <a:spcPts val="2500"/>
              </a:spcBef>
              <a:buFont typeface="Arial" panose="020B0604020202020204" pitchFamily="34" charset="0"/>
              <a:buNone/>
            </a:pPr>
            <a:r>
              <a:rPr lang="en-US" sz="1300" b="1"/>
              <a:t>Limited Company Structure</a:t>
            </a:r>
          </a:p>
          <a:p>
            <a:pPr marL="0" lvl="1" indent="0">
              <a:lnSpc>
                <a:spcPct val="90000"/>
              </a:lnSpc>
              <a:buFont typeface="Arial" panose="020B0604020202020204" pitchFamily="34" charset="0"/>
              <a:buNone/>
            </a:pPr>
            <a:r>
              <a:rPr lang="en-US" sz="1300"/>
              <a:t>A limited company is a separate legal entity, providing limited liability protection to its shareholders.</a:t>
            </a:r>
          </a:p>
          <a:p>
            <a:pPr marL="0" indent="0">
              <a:lnSpc>
                <a:spcPct val="90000"/>
              </a:lnSpc>
              <a:spcBef>
                <a:spcPts val="2500"/>
              </a:spcBef>
              <a:buFont typeface="Arial" panose="020B0604020202020204" pitchFamily="34" charset="0"/>
              <a:buNone/>
            </a:pPr>
            <a:r>
              <a:rPr lang="en-US" sz="1300" b="1"/>
              <a:t>Legal and Financial Implications</a:t>
            </a:r>
          </a:p>
          <a:p>
            <a:pPr marL="0" lvl="1" indent="0">
              <a:lnSpc>
                <a:spcPct val="90000"/>
              </a:lnSpc>
              <a:buFont typeface="Arial" panose="020B0604020202020204" pitchFamily="34" charset="0"/>
              <a:buNone/>
            </a:pPr>
            <a:r>
              <a:rPr lang="en-US" sz="1300"/>
              <a:t>Limited companies require registration and corporate governance, enhancing credibility and investor appeal.</a:t>
            </a:r>
          </a:p>
        </p:txBody>
      </p:sp>
    </p:spTree>
    <p:extLst>
      <p:ext uri="{BB962C8B-B14F-4D97-AF65-F5344CB8AC3E}">
        <p14:creationId xmlns:p14="http://schemas.microsoft.com/office/powerpoint/2010/main" val="1282686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8183-B9A3-6B3E-37ED-EA5A7DAC2690}"/>
              </a:ext>
            </a:extLst>
          </p:cNvPr>
          <p:cNvSpPr>
            <a:spLocks noGrp="1"/>
          </p:cNvSpPr>
          <p:nvPr>
            <p:ph type="title"/>
          </p:nvPr>
        </p:nvSpPr>
        <p:spPr/>
        <p:txBody>
          <a:bodyPr anchor="b">
            <a:normAutofit/>
          </a:bodyPr>
          <a:lstStyle/>
          <a:p>
            <a:r>
              <a:rPr lang="en-US"/>
              <a:t>Tax Implications</a:t>
            </a:r>
          </a:p>
        </p:txBody>
      </p:sp>
    </p:spTree>
    <p:extLst>
      <p:ext uri="{BB962C8B-B14F-4D97-AF65-F5344CB8AC3E}">
        <p14:creationId xmlns:p14="http://schemas.microsoft.com/office/powerpoint/2010/main" val="99569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F1FE-9F69-227D-DF8A-C81BAE8E0DEE}"/>
              </a:ext>
            </a:extLst>
          </p:cNvPr>
          <p:cNvSpPr>
            <a:spLocks noGrp="1"/>
          </p:cNvSpPr>
          <p:nvPr>
            <p:ph type="title"/>
          </p:nvPr>
        </p:nvSpPr>
        <p:spPr/>
        <p:txBody>
          <a:bodyPr anchor="t">
            <a:normAutofit/>
          </a:bodyPr>
          <a:lstStyle/>
          <a:p>
            <a:r>
              <a:rPr lang="en-US"/>
              <a:t>How each structure is taxed</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19AAAAF4-A60D-4C8E-892D-71ACDBAC037A}"/>
              </a:ext>
            </a:extLst>
          </p:cNvPr>
          <p:cNvPicPr>
            <a:picLocks noGrp="1" noChangeAspect="1"/>
          </p:cNvPicPr>
          <p:nvPr>
            <p:ph type="pic" sz="quarter" idx="15"/>
          </p:nvPr>
        </p:nvPicPr>
        <p:blipFill>
          <a:blip r:embed="rId3"/>
          <a:srcRect t="4153" b="4153"/>
          <a:stretch/>
        </p:blipFill>
        <p:spPr>
          <a:prstGeom prst="rect">
            <a:avLst/>
          </a:prstGeom>
          <a:noFill/>
        </p:spPr>
      </p:pic>
      <p:sp>
        <p:nvSpPr>
          <p:cNvPr id="4" name="Content Placeholder 3">
            <a:extLst>
              <a:ext uri="{FF2B5EF4-FFF2-40B4-BE49-F238E27FC236}">
                <a16:creationId xmlns:a16="http://schemas.microsoft.com/office/drawing/2014/main" id="{4F63B40F-99BF-8B46-4ADF-7BEA1E4056C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599"/>
            <a:ext cx="5633165" cy="5893199"/>
          </a:xfrm>
        </p:spPr>
        <p:txBody>
          <a:bodyPr>
            <a:normAutofit lnSpcReduction="10000"/>
          </a:bodyPr>
          <a:lstStyle/>
          <a:p>
            <a:pPr marL="0" indent="0">
              <a:spcBef>
                <a:spcPts val="2500"/>
              </a:spcBef>
              <a:buFont typeface="Arial" panose="020B0604020202020204" pitchFamily="34" charset="0"/>
              <a:buNone/>
            </a:pPr>
            <a:r>
              <a:rPr lang="en-US" b="1" dirty="0"/>
              <a:t>Sole Trader Taxation</a:t>
            </a:r>
          </a:p>
          <a:p>
            <a:pPr marL="0" lvl="1" indent="0">
              <a:buFont typeface="Arial" panose="020B0604020202020204" pitchFamily="34" charset="0"/>
              <a:buNone/>
            </a:pPr>
            <a:r>
              <a:rPr dirty="0"/>
              <a:t>Sole Traders pay Income Tax on profits via self-assessment and also pay Class 2 and Class 4 National Insurance contributions.</a:t>
            </a:r>
            <a:endParaRPr lang="en-US" dirty="0"/>
          </a:p>
          <a:p>
            <a:pPr marL="0" indent="0">
              <a:spcBef>
                <a:spcPts val="2500"/>
              </a:spcBef>
              <a:buFont typeface="Arial" panose="020B0604020202020204" pitchFamily="34" charset="0"/>
              <a:buNone/>
            </a:pPr>
            <a:r>
              <a:rPr lang="en-US" b="1" dirty="0"/>
              <a:t>Limited Company Taxation</a:t>
            </a:r>
          </a:p>
          <a:p>
            <a:pPr marL="0" lvl="1" indent="0">
              <a:buFont typeface="Arial" panose="020B0604020202020204" pitchFamily="34" charset="0"/>
              <a:buNone/>
            </a:pPr>
            <a:r>
              <a:rPr dirty="0"/>
              <a:t>Limited Companies pay Corporation Tax on profits, currently around 19%, depending on profit levels, offering a different tax structure.</a:t>
            </a:r>
            <a:endParaRPr lang="en-US" dirty="0"/>
          </a:p>
          <a:p>
            <a:pPr marL="0" indent="0">
              <a:spcBef>
                <a:spcPts val="2500"/>
              </a:spcBef>
              <a:buFont typeface="Arial" panose="020B0604020202020204" pitchFamily="34" charset="0"/>
              <a:buNone/>
            </a:pPr>
            <a:r>
              <a:rPr lang="en-US" b="1" dirty="0"/>
              <a:t>Profit Extraction Methods</a:t>
            </a:r>
          </a:p>
          <a:p>
            <a:pPr marL="0" lvl="1" indent="0">
              <a:buFont typeface="Arial" panose="020B0604020202020204" pitchFamily="34" charset="0"/>
              <a:buNone/>
            </a:pPr>
            <a:r>
              <a:rPr dirty="0"/>
              <a:t>Directors extract profits as salary and dividends, with dividends taxed at lower rates and not subject to National Insurance.</a:t>
            </a:r>
            <a:endParaRPr lang="en-US" dirty="0"/>
          </a:p>
          <a:p>
            <a:pPr marL="0" indent="0">
              <a:spcBef>
                <a:spcPts val="2500"/>
              </a:spcBef>
              <a:buFont typeface="Arial" panose="020B0604020202020204" pitchFamily="34" charset="0"/>
              <a:buNone/>
            </a:pPr>
            <a:r>
              <a:rPr lang="en-US" b="1" dirty="0"/>
              <a:t>Tax Efficiency Benefits</a:t>
            </a:r>
          </a:p>
          <a:p>
            <a:pPr marL="0" lvl="1" indent="0">
              <a:buFont typeface="Arial" panose="020B0604020202020204" pitchFamily="34" charset="0"/>
              <a:buNone/>
            </a:pPr>
            <a:r>
              <a:rPr dirty="0"/>
              <a:t>Limited Companies have flexibility to optimize tax liabilities, especially beneficial for higher earners by combining salary and dividends.</a:t>
            </a:r>
            <a:endParaRPr lang="en-US" dirty="0"/>
          </a:p>
        </p:txBody>
      </p:sp>
    </p:spTree>
    <p:extLst>
      <p:ext uri="{BB962C8B-B14F-4D97-AF65-F5344CB8AC3E}">
        <p14:creationId xmlns:p14="http://schemas.microsoft.com/office/powerpoint/2010/main" val="3217647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1AD5-89C8-41DB-53B9-AEAA28F527DC}"/>
              </a:ext>
            </a:extLst>
          </p:cNvPr>
          <p:cNvSpPr>
            <a:spLocks noGrp="1"/>
          </p:cNvSpPr>
          <p:nvPr>
            <p:ph type="title"/>
          </p:nvPr>
        </p:nvSpPr>
        <p:spPr/>
        <p:txBody>
          <a:bodyPr anchor="b">
            <a:normAutofit/>
          </a:bodyPr>
          <a:lstStyle/>
          <a:p>
            <a:r>
              <a:rPr lang="en-US"/>
              <a:t>Liability and Risk</a:t>
            </a:r>
          </a:p>
        </p:txBody>
      </p:sp>
    </p:spTree>
    <p:extLst>
      <p:ext uri="{BB962C8B-B14F-4D97-AF65-F5344CB8AC3E}">
        <p14:creationId xmlns:p14="http://schemas.microsoft.com/office/powerpoint/2010/main" val="2658761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F70D-771D-C890-76FD-C662CB599398}"/>
              </a:ext>
            </a:extLst>
          </p:cNvPr>
          <p:cNvSpPr>
            <a:spLocks noGrp="1"/>
          </p:cNvSpPr>
          <p:nvPr>
            <p:ph type="title"/>
          </p:nvPr>
        </p:nvSpPr>
        <p:spPr/>
        <p:txBody>
          <a:bodyPr anchor="b">
            <a:normAutofit/>
          </a:bodyPr>
          <a:lstStyle/>
          <a:p>
            <a:r>
              <a:rPr lang="en-US"/>
              <a:t>Personal vs. corporate liability</a:t>
            </a:r>
          </a:p>
        </p:txBody>
      </p:sp>
      <p:pic>
        <p:nvPicPr>
          <p:cNvPr id="5" name="Content Placeholder 4" descr="QUALITY Concept , holding alphabet block with hand on closed book. Male Hand showing building blocks placed on the closed book">
            <a:extLst>
              <a:ext uri="{FF2B5EF4-FFF2-40B4-BE49-F238E27FC236}">
                <a16:creationId xmlns:a16="http://schemas.microsoft.com/office/drawing/2014/main" id="{105352A0-1DA0-41A3-9EA1-FAAB9020A817}"/>
              </a:ext>
            </a:extLst>
          </p:cNvPr>
          <p:cNvPicPr>
            <a:picLocks noGrp="1" noChangeAspect="1"/>
          </p:cNvPicPr>
          <p:nvPr>
            <p:ph type="pic" sz="quarter" idx="18"/>
          </p:nvPr>
        </p:nvPicPr>
        <p:blipFill>
          <a:blip r:embed="rId3"/>
          <a:srcRect l="15916" r="15916"/>
          <a:stretch/>
        </p:blipFill>
        <p:spPr>
          <a:prstGeom prst="rect">
            <a:avLst/>
          </a:prstGeom>
          <a:noFill/>
        </p:spPr>
      </p:pic>
      <p:sp>
        <p:nvSpPr>
          <p:cNvPr id="4" name="Content Placeholder 3">
            <a:extLst>
              <a:ext uri="{FF2B5EF4-FFF2-40B4-BE49-F238E27FC236}">
                <a16:creationId xmlns:a16="http://schemas.microsoft.com/office/drawing/2014/main" id="{603C11C3-E4E5-2DFF-1113-D00CB418236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b="1"/>
              <a:t>Personal Liability for Sole Traders</a:t>
            </a:r>
          </a:p>
          <a:p>
            <a:pPr marL="0" lvl="1" indent="0">
              <a:lnSpc>
                <a:spcPct val="90000"/>
              </a:lnSpc>
              <a:buFont typeface="Arial" panose="020B0604020202020204" pitchFamily="34" charset="0"/>
              <a:buNone/>
            </a:pPr>
            <a:r>
              <a:t>Sole traders are fully responsible for all business debts and legal issues, putting personal assets at risk.</a:t>
            </a:r>
            <a:endParaRPr lang="en-US"/>
          </a:p>
          <a:p>
            <a:pPr marL="0" indent="0">
              <a:lnSpc>
                <a:spcPct val="90000"/>
              </a:lnSpc>
              <a:spcBef>
                <a:spcPts val="2500"/>
              </a:spcBef>
              <a:buFont typeface="Arial" panose="020B0604020202020204" pitchFamily="34" charset="0"/>
              <a:buNone/>
            </a:pPr>
            <a:r>
              <a:rPr lang="en-US" b="1"/>
              <a:t>Limited Liability Protection</a:t>
            </a:r>
          </a:p>
          <a:p>
            <a:pPr marL="0" lvl="1" indent="0">
              <a:lnSpc>
                <a:spcPct val="90000"/>
              </a:lnSpc>
              <a:buFont typeface="Arial" panose="020B0604020202020204" pitchFamily="34" charset="0"/>
              <a:buNone/>
            </a:pPr>
            <a:r>
              <a:t>Limited companies protect shareholders’ personal assets by limiting liability to company debts and obligations.</a:t>
            </a:r>
            <a:endParaRPr lang="en-US"/>
          </a:p>
          <a:p>
            <a:pPr marL="0" indent="0">
              <a:lnSpc>
                <a:spcPct val="90000"/>
              </a:lnSpc>
              <a:spcBef>
                <a:spcPts val="2500"/>
              </a:spcBef>
              <a:buFont typeface="Arial" panose="020B0604020202020204" pitchFamily="34" charset="0"/>
              <a:buNone/>
            </a:pPr>
            <a:r>
              <a:rPr lang="en-US" b="1"/>
              <a:t>Legal Separation Benefits</a:t>
            </a:r>
          </a:p>
          <a:p>
            <a:pPr marL="0" lvl="1" indent="0">
              <a:lnSpc>
                <a:spcPct val="90000"/>
              </a:lnSpc>
              <a:buFont typeface="Arial" panose="020B0604020202020204" pitchFamily="34" charset="0"/>
              <a:buNone/>
            </a:pPr>
            <a:r>
              <a:t>The legal separation between owners and company reduces personal financial risk and offers peace of mind.</a:t>
            </a:r>
            <a:endParaRPr lang="en-US"/>
          </a:p>
        </p:txBody>
      </p:sp>
    </p:spTree>
    <p:extLst>
      <p:ext uri="{BB962C8B-B14F-4D97-AF65-F5344CB8AC3E}">
        <p14:creationId xmlns:p14="http://schemas.microsoft.com/office/powerpoint/2010/main" val="1309821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BAF2CE-2C32-498E-B467-6C60C3767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185BFC-6E97-4C88-9034-F2A7ED1C005E}">
  <ds:schemaRefs>
    <ds:schemaRef ds:uri="http://purl.org/dc/terms/"/>
    <ds:schemaRef ds:uri="http://purl.org/dc/elements/1.1/"/>
    <ds:schemaRef ds:uri="http://schemas.microsoft.com/office/2006/documentManagement/types"/>
    <ds:schemaRef ds:uri="http://www.w3.org/XML/1998/namespace"/>
    <ds:schemaRef ds:uri="71af3243-3dd4-4a8d-8c0d-dd76da1f02a5"/>
    <ds:schemaRef ds:uri="230e9df3-be65-4c73-a93b-d1236ebd677e"/>
    <ds:schemaRef ds:uri="16c05727-aa75-4e4a-9b5f-8a80a1165891"/>
    <ds:schemaRef ds:uri="http://schemas.openxmlformats.org/package/2006/metadata/core-properties"/>
    <ds:schemaRef ds:uri="http://schemas.microsoft.com/office/2006/metadata/properties"/>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881A4212-02C6-475D-B332-DC5017D04534}">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10086</TotalTime>
  <Words>2139</Words>
  <Application>Microsoft Office PowerPoint</Application>
  <PresentationFormat>Widescreen</PresentationFormat>
  <Paragraphs>139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 Light</vt:lpstr>
      <vt:lpstr>Rockwell</vt:lpstr>
      <vt:lpstr>Wingdings</vt:lpstr>
      <vt:lpstr>Atlas</vt:lpstr>
      <vt:lpstr>The Sole Trader vs. Limited Company Decision Guide</vt:lpstr>
      <vt:lpstr>Introduction</vt:lpstr>
      <vt:lpstr>Why this decision matters</vt:lpstr>
      <vt:lpstr>Comparison Overview</vt:lpstr>
      <vt:lpstr>Key structural differences</vt:lpstr>
      <vt:lpstr>Tax Implications</vt:lpstr>
      <vt:lpstr>How each structure is taxed</vt:lpstr>
      <vt:lpstr>Liability and Risk</vt:lpstr>
      <vt:lpstr>Personal vs. corporate liability</vt:lpstr>
      <vt:lpstr>Administrative Responsibilities</vt:lpstr>
      <vt:lpstr>Compliance and reporting requirements</vt:lpstr>
      <vt:lpstr>Profit Extraction and Flexibility</vt:lpstr>
      <vt:lpstr>How profits are accessed and taxed</vt:lpstr>
      <vt:lpstr>Perception and Growth Potential</vt:lpstr>
      <vt:lpstr>Impact on branding and scalability</vt:lpstr>
      <vt:lpstr>Pros and Cons</vt:lpstr>
      <vt:lpstr>Sole Trader: Advantages and disadvantages</vt:lpstr>
      <vt:lpstr>Limited Company: Advantages and disadvantages</vt:lpstr>
      <vt:lpstr>Decision-Making Checklist</vt:lpstr>
      <vt:lpstr>Factors to consider before choosing</vt:lpstr>
      <vt:lpstr>Final Call to Action</vt:lpstr>
      <vt:lpstr>Encouragement to seek expert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15</cp:revision>
  <dcterms:created xsi:type="dcterms:W3CDTF">2024-06-26T20:20:27Z</dcterms:created>
  <dcterms:modified xsi:type="dcterms:W3CDTF">2025-11-02T17:55:54Z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