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5" r:id="rId4"/>
  </p:sldMasterIdLst>
  <p:notesMasterIdLst>
    <p:notesMasterId r:id="rId18"/>
  </p:notesMasterIdLst>
  <p:sldIdLst>
    <p:sldId id="2561" r:id="rId5"/>
    <p:sldId id="2562" r:id="rId6"/>
    <p:sldId id="2563" r:id="rId7"/>
    <p:sldId id="2564" r:id="rId8"/>
    <p:sldId id="2565" r:id="rId9"/>
    <p:sldId id="2566" r:id="rId10"/>
    <p:sldId id="2567" r:id="rId11"/>
    <p:sldId id="2568" r:id="rId12"/>
    <p:sldId id="2569" r:id="rId13"/>
    <p:sldId id="2570" r:id="rId14"/>
    <p:sldId id="2571" r:id="rId15"/>
    <p:sldId id="2572" r:id="rId16"/>
    <p:sldId id="25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7 Tax-Saving Secrets Every Bristol Contractor Must Know" id="{DF4D368A-D8EF-42F7-923A-8A9264C58FF2}">
          <p14:sldIdLst>
            <p14:sldId id="2561"/>
          </p14:sldIdLst>
        </p14:section>
        <p14:section name="Introduction" id="{FF8C1275-4DB0-4998-A495-D39927222E9B}">
          <p14:sldIdLst>
            <p14:sldId id="2562"/>
            <p14:sldId id="2563"/>
          </p14:sldIdLst>
        </p14:section>
        <p14:section name="Tax-Saving Tips" id="{9ED91393-48F6-41FC-A808-C1CC7A9F8F6F}">
          <p14:sldIdLst>
            <p14:sldId id="2564"/>
            <p14:sldId id="2565"/>
            <p14:sldId id="2566"/>
            <p14:sldId id="2567"/>
            <p14:sldId id="2568"/>
            <p14:sldId id="2569"/>
            <p14:sldId id="2570"/>
            <p14:sldId id="2571"/>
          </p14:sldIdLst>
        </p14:section>
        <p14:section name="Final Call to Action" id="{CCF4A106-5CD9-4E5F-9A6A-406BD17C72A8}">
          <p14:sldIdLst>
            <p14:sldId id="2572"/>
            <p14:sldId id="2573"/>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0218F3-91DC-4BB8-870D-0CC81471D425}" v="9" dt="2025-10-31T15:13:47.180"/>
    <p1510:client id="{07AF3652-2514-724B-F972-D2021709848B}" v="62" dt="2025-10-31T15:25:14.554"/>
  </p1510:revLst>
</p1510:revInfo>
</file>

<file path=ppt/tableStyles.xml><?xml version="1.0" encoding="utf-8"?>
<a:tblStyleLst xmlns:a="http://schemas.openxmlformats.org/drawingml/2006/main" def="{5940675A-B579-460E-94D1-54222C63F5D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15" y="-5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D22232-746B-406B-B43B-D6DA87C2F934}"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BF7C5D35-660A-4EB5-AC9E-D012156D636B}">
      <dgm:prSet/>
      <dgm:spPr/>
      <dgm:t>
        <a:bodyPr/>
        <a:lstStyle/>
        <a:p>
          <a:pPr algn="l">
            <a:lnSpc>
              <a:spcPct val="100000"/>
            </a:lnSpc>
            <a:defRPr b="1"/>
          </a:pPr>
          <a:r>
            <a:rPr lang="en-US" dirty="0">
              <a:solidFill>
                <a:srgbClr val="FFFFFF"/>
              </a:solidFill>
              <a:ea typeface="+mn-ea"/>
              <a:cs typeface="+mn-cs"/>
            </a:rPr>
            <a:t>Missed Tax Savings</a:t>
          </a:r>
        </a:p>
      </dgm:t>
    </dgm:pt>
    <dgm:pt modelId="{0224A9A3-FFA1-4F77-B5BF-332413F3813E}" type="parTrans" cxnId="{F77E989C-2B88-4B0D-A4CE-995681648691}">
      <dgm:prSet/>
      <dgm:spPr/>
      <dgm:t>
        <a:bodyPr/>
        <a:lstStyle/>
        <a:p>
          <a:endParaRPr lang="en-US"/>
        </a:p>
      </dgm:t>
    </dgm:pt>
    <dgm:pt modelId="{CF77AB81-D28F-4E29-8830-C214ED267EFF}" type="sibTrans" cxnId="{F77E989C-2B88-4B0D-A4CE-995681648691}">
      <dgm:prSet/>
      <dgm:spPr/>
      <dgm:t>
        <a:bodyPr/>
        <a:lstStyle/>
        <a:p>
          <a:pPr>
            <a:lnSpc>
              <a:spcPct val="100000"/>
            </a:lnSpc>
            <a:defRPr b="1"/>
          </a:pPr>
          <a:endParaRPr lang="en-US"/>
        </a:p>
      </dgm:t>
    </dgm:pt>
    <dgm:pt modelId="{4091F5DA-74C3-4616-B52E-80CC2E724BCC}">
      <dgm:prSet/>
      <dgm:spPr/>
      <dgm:t>
        <a:bodyPr/>
        <a:lstStyle/>
        <a:p>
          <a:pPr algn="l">
            <a:lnSpc>
              <a:spcPct val="100000"/>
            </a:lnSpc>
          </a:pPr>
          <a:r>
            <a:rPr lang="en-US" sz="1400" i="1" dirty="0">
              <a:solidFill>
                <a:srgbClr val="FFFFFF"/>
              </a:solidFill>
              <a:ea typeface="+mn-ea"/>
              <a:cs typeface="+mn-cs"/>
            </a:rPr>
            <a:t>Many Bristol contractors miss thousands of pounds annually due to unclaimed allowable expenses and deductions.</a:t>
          </a:r>
          <a:endParaRPr lang="en-US" sz="1400" dirty="0">
            <a:solidFill>
              <a:srgbClr val="FFFFFF"/>
            </a:solidFill>
            <a:ea typeface="+mn-ea"/>
            <a:cs typeface="+mn-cs"/>
          </a:endParaRPr>
        </a:p>
      </dgm:t>
    </dgm:pt>
    <dgm:pt modelId="{03A78D33-33E4-40BC-851B-7D9D78A05EFC}" type="parTrans" cxnId="{737185FF-9890-4CB3-806F-C5ED6BCDAA58}">
      <dgm:prSet/>
      <dgm:spPr/>
      <dgm:t>
        <a:bodyPr/>
        <a:lstStyle/>
        <a:p>
          <a:endParaRPr lang="en-US"/>
        </a:p>
      </dgm:t>
    </dgm:pt>
    <dgm:pt modelId="{C99FF660-7140-47FD-AF93-AA859333A644}" type="sibTrans" cxnId="{737185FF-9890-4CB3-806F-C5ED6BCDAA58}">
      <dgm:prSet/>
      <dgm:spPr/>
      <dgm:t>
        <a:bodyPr/>
        <a:lstStyle/>
        <a:p>
          <a:endParaRPr lang="en-US"/>
        </a:p>
      </dgm:t>
    </dgm:pt>
    <dgm:pt modelId="{DC74CCA0-D780-4C22-8748-45D68E054FAE}">
      <dgm:prSet/>
      <dgm:spPr/>
      <dgm:t>
        <a:bodyPr/>
        <a:lstStyle/>
        <a:p>
          <a:pPr algn="l">
            <a:lnSpc>
              <a:spcPct val="100000"/>
            </a:lnSpc>
            <a:defRPr b="1"/>
          </a:pPr>
          <a:r>
            <a:rPr lang="en-US" dirty="0">
              <a:solidFill>
                <a:srgbClr val="FFFFFF"/>
              </a:solidFill>
              <a:ea typeface="+mn-ea"/>
              <a:cs typeface="+mn-cs"/>
            </a:rPr>
            <a:t>HMRC Expense Rules</a:t>
          </a:r>
        </a:p>
      </dgm:t>
    </dgm:pt>
    <dgm:pt modelId="{08DCDCF3-44F9-41B2-AE6E-2ED4060A204C}" type="parTrans" cxnId="{5FE896DF-5239-4983-B021-AF6D876814E6}">
      <dgm:prSet/>
      <dgm:spPr/>
      <dgm:t>
        <a:bodyPr/>
        <a:lstStyle/>
        <a:p>
          <a:endParaRPr lang="en-US"/>
        </a:p>
      </dgm:t>
    </dgm:pt>
    <dgm:pt modelId="{E7C9B3FF-F4A9-4C88-B85E-42A91BB54451}" type="sibTrans" cxnId="{5FE896DF-5239-4983-B021-AF6D876814E6}">
      <dgm:prSet/>
      <dgm:spPr/>
      <dgm:t>
        <a:bodyPr/>
        <a:lstStyle/>
        <a:p>
          <a:pPr>
            <a:lnSpc>
              <a:spcPct val="100000"/>
            </a:lnSpc>
            <a:defRPr b="1"/>
          </a:pPr>
          <a:endParaRPr lang="en-US"/>
        </a:p>
      </dgm:t>
    </dgm:pt>
    <dgm:pt modelId="{B868028F-C17F-4861-B118-E3A66ADAB11D}">
      <dgm:prSet/>
      <dgm:spPr/>
      <dgm:t>
        <a:bodyPr/>
        <a:lstStyle/>
        <a:p>
          <a:pPr algn="l">
            <a:lnSpc>
              <a:spcPct val="100000"/>
            </a:lnSpc>
          </a:pPr>
          <a:r>
            <a:rPr lang="en-US" sz="1400" i="1" dirty="0">
              <a:solidFill>
                <a:srgbClr val="FFFFFF"/>
              </a:solidFill>
              <a:ea typeface="+mn-ea"/>
              <a:cs typeface="+mn-cs"/>
            </a:rPr>
            <a:t>Strict HMRC rules require expenses to be wholly and exclusively for business, causing confusion and missed claims.</a:t>
          </a:r>
          <a:endParaRPr lang="en-US" sz="1400" dirty="0">
            <a:solidFill>
              <a:srgbClr val="FFFFFF"/>
            </a:solidFill>
            <a:ea typeface="+mn-ea"/>
            <a:cs typeface="+mn-cs"/>
          </a:endParaRPr>
        </a:p>
      </dgm:t>
    </dgm:pt>
    <dgm:pt modelId="{6509ABB5-0553-4D8D-9522-7235546C4941}" type="parTrans" cxnId="{B5656C68-3C56-49E7-A756-6F8FEAF8C533}">
      <dgm:prSet/>
      <dgm:spPr/>
      <dgm:t>
        <a:bodyPr/>
        <a:lstStyle/>
        <a:p>
          <a:endParaRPr lang="en-US"/>
        </a:p>
      </dgm:t>
    </dgm:pt>
    <dgm:pt modelId="{094F0A37-F136-40C7-845D-BCB8A0682C1C}" type="sibTrans" cxnId="{B5656C68-3C56-49E7-A756-6F8FEAF8C533}">
      <dgm:prSet/>
      <dgm:spPr/>
      <dgm:t>
        <a:bodyPr/>
        <a:lstStyle/>
        <a:p>
          <a:endParaRPr lang="en-US"/>
        </a:p>
      </dgm:t>
    </dgm:pt>
    <dgm:pt modelId="{CD205FEE-5BAC-4A85-B3EA-25EFC91CE782}">
      <dgm:prSet/>
      <dgm:spPr/>
      <dgm:t>
        <a:bodyPr/>
        <a:lstStyle/>
        <a:p>
          <a:pPr algn="l">
            <a:lnSpc>
              <a:spcPct val="100000"/>
            </a:lnSpc>
            <a:defRPr b="1"/>
          </a:pPr>
          <a:r>
            <a:rPr lang="en-US" dirty="0" err="1">
              <a:solidFill>
                <a:srgbClr val="FFFFFF"/>
              </a:solidFill>
              <a:ea typeface="+mn-ea"/>
              <a:cs typeface="+mn-cs"/>
            </a:rPr>
            <a:t>Maximising</a:t>
          </a:r>
          <a:r>
            <a:rPr lang="en-US" dirty="0">
              <a:solidFill>
                <a:srgbClr val="FFFFFF"/>
              </a:solidFill>
              <a:ea typeface="+mn-ea"/>
              <a:cs typeface="+mn-cs"/>
            </a:rPr>
            <a:t> Take-Home Pay</a:t>
          </a:r>
        </a:p>
      </dgm:t>
    </dgm:pt>
    <dgm:pt modelId="{7C447405-33C6-4519-98EB-E63C2FA5C6D6}" type="parTrans" cxnId="{D35D4BA2-1567-4BB3-90C5-0CB70F789BE2}">
      <dgm:prSet/>
      <dgm:spPr/>
      <dgm:t>
        <a:bodyPr/>
        <a:lstStyle/>
        <a:p>
          <a:endParaRPr lang="en-US"/>
        </a:p>
      </dgm:t>
    </dgm:pt>
    <dgm:pt modelId="{02C61D09-E955-411A-8A00-678B01EB7E00}" type="sibTrans" cxnId="{D35D4BA2-1567-4BB3-90C5-0CB70F789BE2}">
      <dgm:prSet/>
      <dgm:spPr/>
      <dgm:t>
        <a:bodyPr/>
        <a:lstStyle/>
        <a:p>
          <a:endParaRPr lang="en-US"/>
        </a:p>
      </dgm:t>
    </dgm:pt>
    <dgm:pt modelId="{B66EEAC4-4BC3-41CD-A376-AE19A1D6CCD3}">
      <dgm:prSet/>
      <dgm:spPr/>
      <dgm:t>
        <a:bodyPr/>
        <a:lstStyle/>
        <a:p>
          <a:pPr algn="l">
            <a:lnSpc>
              <a:spcPct val="100000"/>
            </a:lnSpc>
          </a:pPr>
          <a:r>
            <a:rPr lang="en-US" sz="1400" i="1" dirty="0">
              <a:solidFill>
                <a:srgbClr val="FFFFFF"/>
              </a:solidFill>
              <a:ea typeface="+mn-ea"/>
              <a:cs typeface="+mn-cs"/>
            </a:rPr>
            <a:t>Understanding allowable deductions helps contractors remain compliant and increase their net income effectively.</a:t>
          </a:r>
          <a:endParaRPr lang="en-US" sz="1400" dirty="0">
            <a:solidFill>
              <a:srgbClr val="FFFFFF"/>
            </a:solidFill>
            <a:ea typeface="+mn-ea"/>
            <a:cs typeface="+mn-cs"/>
          </a:endParaRPr>
        </a:p>
      </dgm:t>
    </dgm:pt>
    <dgm:pt modelId="{BADD2100-34C3-4AB2-911E-CC21DC659CBF}" type="parTrans" cxnId="{0CE88B86-B1EF-4611-A5E6-18BA92A92AE6}">
      <dgm:prSet/>
      <dgm:spPr/>
      <dgm:t>
        <a:bodyPr/>
        <a:lstStyle/>
        <a:p>
          <a:endParaRPr lang="en-US"/>
        </a:p>
      </dgm:t>
    </dgm:pt>
    <dgm:pt modelId="{05A73C77-9EE7-4C8A-94BA-352F0ADF46CE}" type="sibTrans" cxnId="{0CE88B86-B1EF-4611-A5E6-18BA92A92AE6}">
      <dgm:prSet/>
      <dgm:spPr/>
      <dgm:t>
        <a:bodyPr/>
        <a:lstStyle/>
        <a:p>
          <a:endParaRPr lang="en-US"/>
        </a:p>
      </dgm:t>
    </dgm:pt>
    <dgm:pt modelId="{87E8D5AF-2E1A-44E0-BFF1-C16A3A106F6B}" type="pres">
      <dgm:prSet presAssocID="{60D22232-746B-406B-B43B-D6DA87C2F934}" presName="Name0" presStyleCnt="0">
        <dgm:presLayoutVars>
          <dgm:dir/>
          <dgm:resizeHandles val="exact"/>
        </dgm:presLayoutVars>
      </dgm:prSet>
      <dgm:spPr/>
    </dgm:pt>
    <dgm:pt modelId="{B4808839-367A-44B7-9A8D-F8BEA7DFB00F}" type="pres">
      <dgm:prSet presAssocID="{BF7C5D35-660A-4EB5-AC9E-D012156D636B}" presName="compNode" presStyleCnt="0"/>
      <dgm:spPr/>
    </dgm:pt>
    <dgm:pt modelId="{3328783D-5C6F-4D23-B047-6C41289E3FD1}" type="pres">
      <dgm:prSet presAssocID="{BF7C5D35-660A-4EB5-AC9E-D012156D636B}" presName="pictRect" presStyleLbl="revTx" presStyleIdx="0" presStyleCnt="6">
        <dgm:presLayoutVars>
          <dgm:chMax val="0"/>
          <dgm:bulletEnabled/>
        </dgm:presLayoutVars>
      </dgm:prSet>
      <dgm:spPr/>
    </dgm:pt>
    <dgm:pt modelId="{8CE7FA68-5285-4569-B8D9-484B8E83F279}" type="pres">
      <dgm:prSet presAssocID="{BF7C5D35-660A-4EB5-AC9E-D012156D636B}" presName="textRect" presStyleLbl="revTx" presStyleIdx="1" presStyleCnt="6">
        <dgm:presLayoutVars>
          <dgm:bulletEnabled/>
        </dgm:presLayoutVars>
      </dgm:prSet>
      <dgm:spPr/>
    </dgm:pt>
    <dgm:pt modelId="{EA970DAA-7954-44BA-A3B3-4A9C60694D48}" type="pres">
      <dgm:prSet presAssocID="{CF77AB81-D28F-4E29-8830-C214ED267EFF}" presName="sibTrans" presStyleLbl="sibTrans2D1" presStyleIdx="0" presStyleCnt="0"/>
      <dgm:spPr/>
    </dgm:pt>
    <dgm:pt modelId="{AFAB4DB2-5EAD-41E6-A6C4-2902A92B7151}" type="pres">
      <dgm:prSet presAssocID="{DC74CCA0-D780-4C22-8748-45D68E054FAE}" presName="compNode" presStyleCnt="0"/>
      <dgm:spPr/>
    </dgm:pt>
    <dgm:pt modelId="{3D87E4BF-9D03-4D29-A74F-5995D39AD134}" type="pres">
      <dgm:prSet presAssocID="{DC74CCA0-D780-4C22-8748-45D68E054FAE}" presName="pictRect" presStyleLbl="revTx" presStyleIdx="2" presStyleCnt="6">
        <dgm:presLayoutVars>
          <dgm:chMax val="0"/>
          <dgm:bulletEnabled/>
        </dgm:presLayoutVars>
      </dgm:prSet>
      <dgm:spPr/>
    </dgm:pt>
    <dgm:pt modelId="{6D22F59C-610F-44FB-8D5D-D61B50663802}" type="pres">
      <dgm:prSet presAssocID="{DC74CCA0-D780-4C22-8748-45D68E054FAE}" presName="textRect" presStyleLbl="revTx" presStyleIdx="3" presStyleCnt="6">
        <dgm:presLayoutVars>
          <dgm:bulletEnabled/>
        </dgm:presLayoutVars>
      </dgm:prSet>
      <dgm:spPr/>
    </dgm:pt>
    <dgm:pt modelId="{CF2F638F-9E90-4941-B1D5-E8E60E94D63E}" type="pres">
      <dgm:prSet presAssocID="{E7C9B3FF-F4A9-4C88-B85E-42A91BB54451}" presName="sibTrans" presStyleLbl="sibTrans2D1" presStyleIdx="0" presStyleCnt="0"/>
      <dgm:spPr/>
    </dgm:pt>
    <dgm:pt modelId="{428FF2CB-5DE6-4BD9-A7DF-23FD3EB6FA11}" type="pres">
      <dgm:prSet presAssocID="{CD205FEE-5BAC-4A85-B3EA-25EFC91CE782}" presName="compNode" presStyleCnt="0"/>
      <dgm:spPr/>
    </dgm:pt>
    <dgm:pt modelId="{FB059233-CB94-4373-B0F2-D5E363EC9B72}" type="pres">
      <dgm:prSet presAssocID="{CD205FEE-5BAC-4A85-B3EA-25EFC91CE782}" presName="pictRect" presStyleLbl="revTx" presStyleIdx="4" presStyleCnt="6">
        <dgm:presLayoutVars>
          <dgm:chMax val="0"/>
          <dgm:bulletEnabled/>
        </dgm:presLayoutVars>
      </dgm:prSet>
      <dgm:spPr/>
    </dgm:pt>
    <dgm:pt modelId="{53631DCC-8513-4297-8AFF-B6F3237995B7}" type="pres">
      <dgm:prSet presAssocID="{CD205FEE-5BAC-4A85-B3EA-25EFC91CE782}" presName="textRect" presStyleLbl="revTx" presStyleIdx="5" presStyleCnt="6">
        <dgm:presLayoutVars>
          <dgm:bulletEnabled/>
        </dgm:presLayoutVars>
      </dgm:prSet>
      <dgm:spPr/>
    </dgm:pt>
  </dgm:ptLst>
  <dgm:cxnLst>
    <dgm:cxn modelId="{0C4F520D-F608-407D-A528-3748DE95550B}" type="presOf" srcId="{B66EEAC4-4BC3-41CD-A376-AE19A1D6CCD3}" destId="{53631DCC-8513-4297-8AFF-B6F3237995B7}" srcOrd="0" destOrd="0" presId="urn:microsoft.com/office/officeart/2024/3/layout/hArchList1"/>
    <dgm:cxn modelId="{AFA8B65F-1901-4567-9ECB-62A15A8F8E31}" type="presOf" srcId="{60D22232-746B-406B-B43B-D6DA87C2F934}" destId="{87E8D5AF-2E1A-44E0-BFF1-C16A3A106F6B}" srcOrd="0" destOrd="0" presId="urn:microsoft.com/office/officeart/2024/3/layout/hArchList1"/>
    <dgm:cxn modelId="{EA7EC441-B77E-46FF-A24D-A241D4F1BD7E}" type="presOf" srcId="{DC74CCA0-D780-4C22-8748-45D68E054FAE}" destId="{3D87E4BF-9D03-4D29-A74F-5995D39AD134}" srcOrd="0" destOrd="0" presId="urn:microsoft.com/office/officeart/2024/3/layout/hArchList1"/>
    <dgm:cxn modelId="{EEEB2842-DA5D-4067-8481-D8BD26A1C148}" type="presOf" srcId="{CD205FEE-5BAC-4A85-B3EA-25EFC91CE782}" destId="{FB059233-CB94-4373-B0F2-D5E363EC9B72}" srcOrd="0" destOrd="0" presId="urn:microsoft.com/office/officeart/2024/3/layout/hArchList1"/>
    <dgm:cxn modelId="{B5656C68-3C56-49E7-A756-6F8FEAF8C533}" srcId="{DC74CCA0-D780-4C22-8748-45D68E054FAE}" destId="{B868028F-C17F-4861-B118-E3A66ADAB11D}" srcOrd="0" destOrd="0" parTransId="{6509ABB5-0553-4D8D-9522-7235546C4941}" sibTransId="{094F0A37-F136-40C7-845D-BCB8A0682C1C}"/>
    <dgm:cxn modelId="{F78D6A71-0576-4E15-A0F2-A75F1651C75A}" type="presOf" srcId="{BF7C5D35-660A-4EB5-AC9E-D012156D636B}" destId="{3328783D-5C6F-4D23-B047-6C41289E3FD1}" srcOrd="0" destOrd="0" presId="urn:microsoft.com/office/officeart/2024/3/layout/hArchList1"/>
    <dgm:cxn modelId="{B89F2856-B573-4C6C-92E8-B221030D4A12}" type="presOf" srcId="{CF77AB81-D28F-4E29-8830-C214ED267EFF}" destId="{EA970DAA-7954-44BA-A3B3-4A9C60694D48}" srcOrd="0" destOrd="0" presId="urn:microsoft.com/office/officeart/2024/3/layout/hArchList1"/>
    <dgm:cxn modelId="{0CE88B86-B1EF-4611-A5E6-18BA92A92AE6}" srcId="{CD205FEE-5BAC-4A85-B3EA-25EFC91CE782}" destId="{B66EEAC4-4BC3-41CD-A376-AE19A1D6CCD3}" srcOrd="0" destOrd="0" parTransId="{BADD2100-34C3-4AB2-911E-CC21DC659CBF}" sibTransId="{05A73C77-9EE7-4C8A-94BA-352F0ADF46CE}"/>
    <dgm:cxn modelId="{3F189B90-9A08-4A58-B249-B9C30C47CBF0}" type="presOf" srcId="{B868028F-C17F-4861-B118-E3A66ADAB11D}" destId="{6D22F59C-610F-44FB-8D5D-D61B50663802}" srcOrd="0" destOrd="0" presId="urn:microsoft.com/office/officeart/2024/3/layout/hArchList1"/>
    <dgm:cxn modelId="{F77E989C-2B88-4B0D-A4CE-995681648691}" srcId="{60D22232-746B-406B-B43B-D6DA87C2F934}" destId="{BF7C5D35-660A-4EB5-AC9E-D012156D636B}" srcOrd="0" destOrd="0" parTransId="{0224A9A3-FFA1-4F77-B5BF-332413F3813E}" sibTransId="{CF77AB81-D28F-4E29-8830-C214ED267EFF}"/>
    <dgm:cxn modelId="{D35D4BA2-1567-4BB3-90C5-0CB70F789BE2}" srcId="{60D22232-746B-406B-B43B-D6DA87C2F934}" destId="{CD205FEE-5BAC-4A85-B3EA-25EFC91CE782}" srcOrd="2" destOrd="0" parTransId="{7C447405-33C6-4519-98EB-E63C2FA5C6D6}" sibTransId="{02C61D09-E955-411A-8A00-678B01EB7E00}"/>
    <dgm:cxn modelId="{0218CADE-E078-434E-97A4-BACD5007320D}" type="presOf" srcId="{E7C9B3FF-F4A9-4C88-B85E-42A91BB54451}" destId="{CF2F638F-9E90-4941-B1D5-E8E60E94D63E}" srcOrd="0" destOrd="0" presId="urn:microsoft.com/office/officeart/2024/3/layout/hArchList1"/>
    <dgm:cxn modelId="{5FE896DF-5239-4983-B021-AF6D876814E6}" srcId="{60D22232-746B-406B-B43B-D6DA87C2F934}" destId="{DC74CCA0-D780-4C22-8748-45D68E054FAE}" srcOrd="1" destOrd="0" parTransId="{08DCDCF3-44F9-41B2-AE6E-2ED4060A204C}" sibTransId="{E7C9B3FF-F4A9-4C88-B85E-42A91BB54451}"/>
    <dgm:cxn modelId="{DAD1DEF7-F49D-47C8-BFAC-C504D47BCBB3}" type="presOf" srcId="{4091F5DA-74C3-4616-B52E-80CC2E724BCC}" destId="{8CE7FA68-5285-4569-B8D9-484B8E83F279}" srcOrd="0" destOrd="0" presId="urn:microsoft.com/office/officeart/2024/3/layout/hArchList1"/>
    <dgm:cxn modelId="{737185FF-9890-4CB3-806F-C5ED6BCDAA58}" srcId="{BF7C5D35-660A-4EB5-AC9E-D012156D636B}" destId="{4091F5DA-74C3-4616-B52E-80CC2E724BCC}" srcOrd="0" destOrd="0" parTransId="{03A78D33-33E4-40BC-851B-7D9D78A05EFC}" sibTransId="{C99FF660-7140-47FD-AF93-AA859333A644}"/>
    <dgm:cxn modelId="{014445E3-A11E-4EA7-9DA1-19B40A0383BE}" type="presParOf" srcId="{87E8D5AF-2E1A-44E0-BFF1-C16A3A106F6B}" destId="{B4808839-367A-44B7-9A8D-F8BEA7DFB00F}" srcOrd="0" destOrd="0" presId="urn:microsoft.com/office/officeart/2024/3/layout/hArchList1"/>
    <dgm:cxn modelId="{94F356AA-8467-458A-A518-43AAEE7812AC}" type="presParOf" srcId="{B4808839-367A-44B7-9A8D-F8BEA7DFB00F}" destId="{3328783D-5C6F-4D23-B047-6C41289E3FD1}" srcOrd="0" destOrd="0" presId="urn:microsoft.com/office/officeart/2024/3/layout/hArchList1"/>
    <dgm:cxn modelId="{4D6E8E6A-9CB1-4720-BF39-6D5F155687AE}" type="presParOf" srcId="{B4808839-367A-44B7-9A8D-F8BEA7DFB00F}" destId="{8CE7FA68-5285-4569-B8D9-484B8E83F279}" srcOrd="1" destOrd="0" presId="urn:microsoft.com/office/officeart/2024/3/layout/hArchList1"/>
    <dgm:cxn modelId="{2BB1FE3F-AE81-456E-81B9-0BD5EAF186B8}" type="presParOf" srcId="{87E8D5AF-2E1A-44E0-BFF1-C16A3A106F6B}" destId="{EA970DAA-7954-44BA-A3B3-4A9C60694D48}" srcOrd="1" destOrd="0" presId="urn:microsoft.com/office/officeart/2024/3/layout/hArchList1"/>
    <dgm:cxn modelId="{E3E3D93D-DE28-4FC2-88B3-9E60021D4B2C}" type="presParOf" srcId="{87E8D5AF-2E1A-44E0-BFF1-C16A3A106F6B}" destId="{AFAB4DB2-5EAD-41E6-A6C4-2902A92B7151}" srcOrd="2" destOrd="0" presId="urn:microsoft.com/office/officeart/2024/3/layout/hArchList1"/>
    <dgm:cxn modelId="{B0F5EA16-74B8-48BA-8D7D-DC160ECE4306}" type="presParOf" srcId="{AFAB4DB2-5EAD-41E6-A6C4-2902A92B7151}" destId="{3D87E4BF-9D03-4D29-A74F-5995D39AD134}" srcOrd="0" destOrd="0" presId="urn:microsoft.com/office/officeart/2024/3/layout/hArchList1"/>
    <dgm:cxn modelId="{8222C4CD-B82E-46C3-9D18-ED471D56FA05}" type="presParOf" srcId="{AFAB4DB2-5EAD-41E6-A6C4-2902A92B7151}" destId="{6D22F59C-610F-44FB-8D5D-D61B50663802}" srcOrd="1" destOrd="0" presId="urn:microsoft.com/office/officeart/2024/3/layout/hArchList1"/>
    <dgm:cxn modelId="{975378DB-E696-402E-9ED5-85967164E521}" type="presParOf" srcId="{87E8D5AF-2E1A-44E0-BFF1-C16A3A106F6B}" destId="{CF2F638F-9E90-4941-B1D5-E8E60E94D63E}" srcOrd="3" destOrd="0" presId="urn:microsoft.com/office/officeart/2024/3/layout/hArchList1"/>
    <dgm:cxn modelId="{76FBE126-5A24-4359-B215-CB7B0B0E014F}" type="presParOf" srcId="{87E8D5AF-2E1A-44E0-BFF1-C16A3A106F6B}" destId="{428FF2CB-5DE6-4BD9-A7DF-23FD3EB6FA11}" srcOrd="4" destOrd="0" presId="urn:microsoft.com/office/officeart/2024/3/layout/hArchList1"/>
    <dgm:cxn modelId="{3BF15D87-06AA-41B4-A032-A54E8BCC29CE}" type="presParOf" srcId="{428FF2CB-5DE6-4BD9-A7DF-23FD3EB6FA11}" destId="{FB059233-CB94-4373-B0F2-D5E363EC9B72}" srcOrd="0" destOrd="0" presId="urn:microsoft.com/office/officeart/2024/3/layout/hArchList1"/>
    <dgm:cxn modelId="{5647D2C4-D85E-4F63-9393-BEEDB1D2E30D}" type="presParOf" srcId="{428FF2CB-5DE6-4BD9-A7DF-23FD3EB6FA11}" destId="{53631DCC-8513-4297-8AFF-B6F3237995B7}"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1379E1-D762-4D61-9FAB-E2DE202F12F9}"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3CE3EE78-E005-4A61-8C2F-32A31E5C8B3E}">
      <dgm:prSet/>
      <dgm:spPr/>
      <dgm:t>
        <a:bodyPr/>
        <a:lstStyle/>
        <a:p>
          <a:pPr>
            <a:lnSpc>
              <a:spcPct val="100000"/>
            </a:lnSpc>
            <a:defRPr b="1"/>
          </a:pPr>
          <a:r>
            <a:rPr lang="en-US"/>
            <a:t>Full Expensing for Companies</a:t>
          </a:r>
        </a:p>
      </dgm:t>
    </dgm:pt>
    <dgm:pt modelId="{2A424B4F-5584-4B85-B787-5F2610F8B10E}" type="parTrans" cxnId="{7BDCA090-7576-452C-A86E-7FA9532A55AA}">
      <dgm:prSet/>
      <dgm:spPr/>
      <dgm:t>
        <a:bodyPr/>
        <a:lstStyle/>
        <a:p>
          <a:endParaRPr lang="en-US"/>
        </a:p>
      </dgm:t>
    </dgm:pt>
    <dgm:pt modelId="{29593193-7C04-440E-BFF1-3DD9896E78FA}" type="sibTrans" cxnId="{7BDCA090-7576-452C-A86E-7FA9532A55AA}">
      <dgm:prSet/>
      <dgm:spPr/>
      <dgm:t>
        <a:bodyPr/>
        <a:lstStyle/>
        <a:p>
          <a:pPr>
            <a:lnSpc>
              <a:spcPct val="100000"/>
            </a:lnSpc>
            <a:defRPr b="1"/>
          </a:pPr>
          <a:endParaRPr lang="en-US"/>
        </a:p>
      </dgm:t>
    </dgm:pt>
    <dgm:pt modelId="{9060E28D-C2A7-4FE7-8998-8E2F4B41F679}">
      <dgm:prSet/>
      <dgm:spPr/>
      <dgm:t>
        <a:bodyPr/>
        <a:lstStyle/>
        <a:p>
          <a:pPr>
            <a:lnSpc>
              <a:spcPct val="100000"/>
            </a:lnSpc>
          </a:pPr>
          <a:r>
            <a:rPr lang="en-US" i="1"/>
            <a:t>Limited companies can deduct 100% of qualifying new equipment costs from taxable profits in the purchase year.</a:t>
          </a:r>
          <a:endParaRPr lang="en-US"/>
        </a:p>
      </dgm:t>
    </dgm:pt>
    <dgm:pt modelId="{2A06D652-9B2D-4E13-AC9C-AF55888F39C7}" type="parTrans" cxnId="{B7961801-7784-44BB-8E58-512D664AFD46}">
      <dgm:prSet/>
      <dgm:spPr/>
      <dgm:t>
        <a:bodyPr/>
        <a:lstStyle/>
        <a:p>
          <a:endParaRPr lang="en-US"/>
        </a:p>
      </dgm:t>
    </dgm:pt>
    <dgm:pt modelId="{989B6A91-1B58-4356-953B-A255E433055F}" type="sibTrans" cxnId="{B7961801-7784-44BB-8E58-512D664AFD46}">
      <dgm:prSet/>
      <dgm:spPr/>
      <dgm:t>
        <a:bodyPr/>
        <a:lstStyle/>
        <a:p>
          <a:endParaRPr lang="en-US"/>
        </a:p>
      </dgm:t>
    </dgm:pt>
    <dgm:pt modelId="{95D54CD2-EAA4-430C-A9BB-7667BB16EAF3}">
      <dgm:prSet/>
      <dgm:spPr/>
      <dgm:t>
        <a:bodyPr/>
        <a:lstStyle/>
        <a:p>
          <a:pPr>
            <a:lnSpc>
              <a:spcPct val="100000"/>
            </a:lnSpc>
            <a:defRPr b="1"/>
          </a:pPr>
          <a:r>
            <a:rPr lang="en-US"/>
            <a:t>Annual Investment Allowance (AIA)</a:t>
          </a:r>
        </a:p>
      </dgm:t>
    </dgm:pt>
    <dgm:pt modelId="{B8214FF1-7FC5-44C8-BFC1-94BC781D05E0}" type="parTrans" cxnId="{804823D8-2767-4B6A-AF91-9D37868696FE}">
      <dgm:prSet/>
      <dgm:spPr/>
      <dgm:t>
        <a:bodyPr/>
        <a:lstStyle/>
        <a:p>
          <a:endParaRPr lang="en-US"/>
        </a:p>
      </dgm:t>
    </dgm:pt>
    <dgm:pt modelId="{278D4AA2-1694-4483-A7A9-213117B3A71E}" type="sibTrans" cxnId="{804823D8-2767-4B6A-AF91-9D37868696FE}">
      <dgm:prSet/>
      <dgm:spPr/>
      <dgm:t>
        <a:bodyPr/>
        <a:lstStyle/>
        <a:p>
          <a:pPr>
            <a:lnSpc>
              <a:spcPct val="100000"/>
            </a:lnSpc>
            <a:defRPr b="1"/>
          </a:pPr>
          <a:endParaRPr lang="en-US"/>
        </a:p>
      </dgm:t>
    </dgm:pt>
    <dgm:pt modelId="{F6C227BC-2726-45E4-A0BB-181FF0B0DF99}">
      <dgm:prSet/>
      <dgm:spPr/>
      <dgm:t>
        <a:bodyPr/>
        <a:lstStyle/>
        <a:p>
          <a:pPr>
            <a:lnSpc>
              <a:spcPct val="100000"/>
            </a:lnSpc>
          </a:pPr>
          <a:r>
            <a:rPr lang="en-US" i="1"/>
            <a:t>Sole traders and partnerships can use AIA for 100% deduction on equipment costs up to an annual limit.</a:t>
          </a:r>
          <a:endParaRPr lang="en-US"/>
        </a:p>
      </dgm:t>
    </dgm:pt>
    <dgm:pt modelId="{5E36C562-5E99-42FD-BD0A-6310840FCC15}" type="parTrans" cxnId="{C7599C50-F6DB-475E-B77A-A66D813D6B01}">
      <dgm:prSet/>
      <dgm:spPr/>
      <dgm:t>
        <a:bodyPr/>
        <a:lstStyle/>
        <a:p>
          <a:endParaRPr lang="en-US"/>
        </a:p>
      </dgm:t>
    </dgm:pt>
    <dgm:pt modelId="{2D6D4957-5137-47FF-BA18-BA5AB1BFD6E5}" type="sibTrans" cxnId="{C7599C50-F6DB-475E-B77A-A66D813D6B01}">
      <dgm:prSet/>
      <dgm:spPr/>
      <dgm:t>
        <a:bodyPr/>
        <a:lstStyle/>
        <a:p>
          <a:endParaRPr lang="en-US"/>
        </a:p>
      </dgm:t>
    </dgm:pt>
    <dgm:pt modelId="{18B8A4BB-CF2E-431A-9C5D-FEE841569587}">
      <dgm:prSet/>
      <dgm:spPr/>
      <dgm:t>
        <a:bodyPr/>
        <a:lstStyle/>
        <a:p>
          <a:pPr>
            <a:lnSpc>
              <a:spcPct val="100000"/>
            </a:lnSpc>
            <a:defRPr b="1"/>
          </a:pPr>
          <a:r>
            <a:rPr lang="en-US"/>
            <a:t>Tax Reduction Strategy</a:t>
          </a:r>
        </a:p>
      </dgm:t>
    </dgm:pt>
    <dgm:pt modelId="{A5290A26-2634-40DB-9676-17F8BE02C9DB}" type="parTrans" cxnId="{781B717F-0580-4FCC-95EF-B0C9E2224400}">
      <dgm:prSet/>
      <dgm:spPr/>
      <dgm:t>
        <a:bodyPr/>
        <a:lstStyle/>
        <a:p>
          <a:endParaRPr lang="en-US"/>
        </a:p>
      </dgm:t>
    </dgm:pt>
    <dgm:pt modelId="{A29A972E-DFFD-49D8-BDC2-EA976962E08B}" type="sibTrans" cxnId="{781B717F-0580-4FCC-95EF-B0C9E2224400}">
      <dgm:prSet/>
      <dgm:spPr/>
      <dgm:t>
        <a:bodyPr/>
        <a:lstStyle/>
        <a:p>
          <a:endParaRPr lang="en-US"/>
        </a:p>
      </dgm:t>
    </dgm:pt>
    <dgm:pt modelId="{C78946F6-D379-45B1-9E84-68C98636D87F}">
      <dgm:prSet/>
      <dgm:spPr/>
      <dgm:t>
        <a:bodyPr/>
        <a:lstStyle/>
        <a:p>
          <a:pPr>
            <a:lnSpc>
              <a:spcPct val="100000"/>
            </a:lnSpc>
          </a:pPr>
          <a:r>
            <a:rPr lang="en-US" i="1"/>
            <a:t>Investing in high-value equipment helps contractors reduce tax liabilities effectively through allowances.</a:t>
          </a:r>
          <a:endParaRPr lang="en-US"/>
        </a:p>
      </dgm:t>
    </dgm:pt>
    <dgm:pt modelId="{AB259B47-3862-4B15-A435-563DC811CF7F}" type="parTrans" cxnId="{C5051030-4154-4135-B2DD-F40693E59123}">
      <dgm:prSet/>
      <dgm:spPr/>
      <dgm:t>
        <a:bodyPr/>
        <a:lstStyle/>
        <a:p>
          <a:endParaRPr lang="en-US"/>
        </a:p>
      </dgm:t>
    </dgm:pt>
    <dgm:pt modelId="{5FB0603E-3283-470C-A0ED-47F1A855AE63}" type="sibTrans" cxnId="{C5051030-4154-4135-B2DD-F40693E59123}">
      <dgm:prSet/>
      <dgm:spPr/>
      <dgm:t>
        <a:bodyPr/>
        <a:lstStyle/>
        <a:p>
          <a:endParaRPr lang="en-US"/>
        </a:p>
      </dgm:t>
    </dgm:pt>
    <dgm:pt modelId="{F2A796B4-4058-43A0-932F-2B994D165491}" type="pres">
      <dgm:prSet presAssocID="{DD1379E1-D762-4D61-9FAB-E2DE202F12F9}" presName="Name0" presStyleCnt="0">
        <dgm:presLayoutVars>
          <dgm:dir/>
          <dgm:resizeHandles val="exact"/>
        </dgm:presLayoutVars>
      </dgm:prSet>
      <dgm:spPr/>
    </dgm:pt>
    <dgm:pt modelId="{E762B1B0-A045-4EBB-8EFD-556711FAC5A9}" type="pres">
      <dgm:prSet presAssocID="{3CE3EE78-E005-4A61-8C2F-32A31E5C8B3E}" presName="compNode" presStyleCnt="0"/>
      <dgm:spPr/>
    </dgm:pt>
    <dgm:pt modelId="{968C97BE-34DE-4D27-B1DC-5C56D3CCD5D4}" type="pres">
      <dgm:prSet presAssocID="{3CE3EE78-E005-4A61-8C2F-32A31E5C8B3E}" presName="pictRect" presStyleLbl="revTx" presStyleIdx="0" presStyleCnt="6">
        <dgm:presLayoutVars>
          <dgm:chMax val="0"/>
          <dgm:bulletEnabled/>
        </dgm:presLayoutVars>
      </dgm:prSet>
      <dgm:spPr/>
    </dgm:pt>
    <dgm:pt modelId="{4061126D-84D2-4251-BD54-4724E156E589}" type="pres">
      <dgm:prSet presAssocID="{3CE3EE78-E005-4A61-8C2F-32A31E5C8B3E}" presName="textRect" presStyleLbl="revTx" presStyleIdx="1" presStyleCnt="6">
        <dgm:presLayoutVars>
          <dgm:bulletEnabled/>
        </dgm:presLayoutVars>
      </dgm:prSet>
      <dgm:spPr/>
    </dgm:pt>
    <dgm:pt modelId="{AAD894D9-31FC-4F0D-AABD-C7D2A646A8C9}" type="pres">
      <dgm:prSet presAssocID="{29593193-7C04-440E-BFF1-3DD9896E78FA}" presName="sibTrans" presStyleLbl="sibTrans2D1" presStyleIdx="0" presStyleCnt="0"/>
      <dgm:spPr/>
    </dgm:pt>
    <dgm:pt modelId="{75B591C7-8713-49B3-A2B7-AA7F6AD3AAA0}" type="pres">
      <dgm:prSet presAssocID="{95D54CD2-EAA4-430C-A9BB-7667BB16EAF3}" presName="compNode" presStyleCnt="0"/>
      <dgm:spPr/>
    </dgm:pt>
    <dgm:pt modelId="{61BC39CD-950C-4650-ACDE-E535DA76CA4A}" type="pres">
      <dgm:prSet presAssocID="{95D54CD2-EAA4-430C-A9BB-7667BB16EAF3}" presName="pictRect" presStyleLbl="revTx" presStyleIdx="2" presStyleCnt="6">
        <dgm:presLayoutVars>
          <dgm:chMax val="0"/>
          <dgm:bulletEnabled/>
        </dgm:presLayoutVars>
      </dgm:prSet>
      <dgm:spPr/>
    </dgm:pt>
    <dgm:pt modelId="{12CB33F2-7E1D-401C-ACEC-103901F099AE}" type="pres">
      <dgm:prSet presAssocID="{95D54CD2-EAA4-430C-A9BB-7667BB16EAF3}" presName="textRect" presStyleLbl="revTx" presStyleIdx="3" presStyleCnt="6">
        <dgm:presLayoutVars>
          <dgm:bulletEnabled/>
        </dgm:presLayoutVars>
      </dgm:prSet>
      <dgm:spPr/>
    </dgm:pt>
    <dgm:pt modelId="{A524FFCD-B0F1-494A-BBC0-8902A8BCE2C5}" type="pres">
      <dgm:prSet presAssocID="{278D4AA2-1694-4483-A7A9-213117B3A71E}" presName="sibTrans" presStyleLbl="sibTrans2D1" presStyleIdx="0" presStyleCnt="0"/>
      <dgm:spPr/>
    </dgm:pt>
    <dgm:pt modelId="{310579AA-D870-45A4-BD48-D48AB6DCFB83}" type="pres">
      <dgm:prSet presAssocID="{18B8A4BB-CF2E-431A-9C5D-FEE841569587}" presName="compNode" presStyleCnt="0"/>
      <dgm:spPr/>
    </dgm:pt>
    <dgm:pt modelId="{5A3BB037-8EB8-4FE7-9670-5E31062C53EC}" type="pres">
      <dgm:prSet presAssocID="{18B8A4BB-CF2E-431A-9C5D-FEE841569587}" presName="pictRect" presStyleLbl="revTx" presStyleIdx="4" presStyleCnt="6">
        <dgm:presLayoutVars>
          <dgm:chMax val="0"/>
          <dgm:bulletEnabled/>
        </dgm:presLayoutVars>
      </dgm:prSet>
      <dgm:spPr/>
    </dgm:pt>
    <dgm:pt modelId="{3265B68C-01E4-4F88-A610-94EC370BBF8D}" type="pres">
      <dgm:prSet presAssocID="{18B8A4BB-CF2E-431A-9C5D-FEE841569587}" presName="textRect" presStyleLbl="revTx" presStyleIdx="5" presStyleCnt="6">
        <dgm:presLayoutVars>
          <dgm:bulletEnabled/>
        </dgm:presLayoutVars>
      </dgm:prSet>
      <dgm:spPr/>
    </dgm:pt>
  </dgm:ptLst>
  <dgm:cxnLst>
    <dgm:cxn modelId="{B7961801-7784-44BB-8E58-512D664AFD46}" srcId="{3CE3EE78-E005-4A61-8C2F-32A31E5C8B3E}" destId="{9060E28D-C2A7-4FE7-8998-8E2F4B41F679}" srcOrd="0" destOrd="0" parTransId="{2A06D652-9B2D-4E13-AC9C-AF55888F39C7}" sibTransId="{989B6A91-1B58-4356-953B-A255E433055F}"/>
    <dgm:cxn modelId="{C080D81A-8B4D-4BBC-ABDA-27E327A755DE}" type="presOf" srcId="{95D54CD2-EAA4-430C-A9BB-7667BB16EAF3}" destId="{61BC39CD-950C-4650-ACDE-E535DA76CA4A}" srcOrd="0" destOrd="0" presId="urn:microsoft.com/office/officeart/2024/3/layout/hArchList1"/>
    <dgm:cxn modelId="{C5051030-4154-4135-B2DD-F40693E59123}" srcId="{18B8A4BB-CF2E-431A-9C5D-FEE841569587}" destId="{C78946F6-D379-45B1-9E84-68C98636D87F}" srcOrd="0" destOrd="0" parTransId="{AB259B47-3862-4B15-A435-563DC811CF7F}" sibTransId="{5FB0603E-3283-470C-A0ED-47F1A855AE63}"/>
    <dgm:cxn modelId="{6D884F30-1BD1-4ED7-B472-BCCF8A08DFDE}" type="presOf" srcId="{F6C227BC-2726-45E4-A0BB-181FF0B0DF99}" destId="{12CB33F2-7E1D-401C-ACEC-103901F099AE}" srcOrd="0" destOrd="0" presId="urn:microsoft.com/office/officeart/2024/3/layout/hArchList1"/>
    <dgm:cxn modelId="{E20F9738-3B9F-4402-BCCA-60DAC1CA85FE}" type="presOf" srcId="{9060E28D-C2A7-4FE7-8998-8E2F4B41F679}" destId="{4061126D-84D2-4251-BD54-4724E156E589}" srcOrd="0" destOrd="0" presId="urn:microsoft.com/office/officeart/2024/3/layout/hArchList1"/>
    <dgm:cxn modelId="{B37ACC60-F556-4F44-9E81-41DE33D9DAB6}" type="presOf" srcId="{C78946F6-D379-45B1-9E84-68C98636D87F}" destId="{3265B68C-01E4-4F88-A610-94EC370BBF8D}" srcOrd="0" destOrd="0" presId="urn:microsoft.com/office/officeart/2024/3/layout/hArchList1"/>
    <dgm:cxn modelId="{B9A38245-1AA1-4FB0-8D0B-A848F0FC10A7}" type="presOf" srcId="{DD1379E1-D762-4D61-9FAB-E2DE202F12F9}" destId="{F2A796B4-4058-43A0-932F-2B994D165491}" srcOrd="0" destOrd="0" presId="urn:microsoft.com/office/officeart/2024/3/layout/hArchList1"/>
    <dgm:cxn modelId="{C7599C50-F6DB-475E-B77A-A66D813D6B01}" srcId="{95D54CD2-EAA4-430C-A9BB-7667BB16EAF3}" destId="{F6C227BC-2726-45E4-A0BB-181FF0B0DF99}" srcOrd="0" destOrd="0" parTransId="{5E36C562-5E99-42FD-BD0A-6310840FCC15}" sibTransId="{2D6D4957-5137-47FF-BA18-BA5AB1BFD6E5}"/>
    <dgm:cxn modelId="{0E7C2776-8485-4160-A55D-C425C5D6B9A8}" type="presOf" srcId="{278D4AA2-1694-4483-A7A9-213117B3A71E}" destId="{A524FFCD-B0F1-494A-BBC0-8902A8BCE2C5}" srcOrd="0" destOrd="0" presId="urn:microsoft.com/office/officeart/2024/3/layout/hArchList1"/>
    <dgm:cxn modelId="{10AC7A59-C316-4260-9058-FD3DE6EC0F1B}" type="presOf" srcId="{29593193-7C04-440E-BFF1-3DD9896E78FA}" destId="{AAD894D9-31FC-4F0D-AABD-C7D2A646A8C9}" srcOrd="0" destOrd="0" presId="urn:microsoft.com/office/officeart/2024/3/layout/hArchList1"/>
    <dgm:cxn modelId="{781B717F-0580-4FCC-95EF-B0C9E2224400}" srcId="{DD1379E1-D762-4D61-9FAB-E2DE202F12F9}" destId="{18B8A4BB-CF2E-431A-9C5D-FEE841569587}" srcOrd="2" destOrd="0" parTransId="{A5290A26-2634-40DB-9676-17F8BE02C9DB}" sibTransId="{A29A972E-DFFD-49D8-BDC2-EA976962E08B}"/>
    <dgm:cxn modelId="{BECAC088-1111-4306-9D55-B229D69C7974}" type="presOf" srcId="{18B8A4BB-CF2E-431A-9C5D-FEE841569587}" destId="{5A3BB037-8EB8-4FE7-9670-5E31062C53EC}" srcOrd="0" destOrd="0" presId="urn:microsoft.com/office/officeart/2024/3/layout/hArchList1"/>
    <dgm:cxn modelId="{7BDCA090-7576-452C-A86E-7FA9532A55AA}" srcId="{DD1379E1-D762-4D61-9FAB-E2DE202F12F9}" destId="{3CE3EE78-E005-4A61-8C2F-32A31E5C8B3E}" srcOrd="0" destOrd="0" parTransId="{2A424B4F-5584-4B85-B787-5F2610F8B10E}" sibTransId="{29593193-7C04-440E-BFF1-3DD9896E78FA}"/>
    <dgm:cxn modelId="{729B4CB5-AFA2-4149-9CEE-C94D3B6C4CCB}" type="presOf" srcId="{3CE3EE78-E005-4A61-8C2F-32A31E5C8B3E}" destId="{968C97BE-34DE-4D27-B1DC-5C56D3CCD5D4}" srcOrd="0" destOrd="0" presId="urn:microsoft.com/office/officeart/2024/3/layout/hArchList1"/>
    <dgm:cxn modelId="{804823D8-2767-4B6A-AF91-9D37868696FE}" srcId="{DD1379E1-D762-4D61-9FAB-E2DE202F12F9}" destId="{95D54CD2-EAA4-430C-A9BB-7667BB16EAF3}" srcOrd="1" destOrd="0" parTransId="{B8214FF1-7FC5-44C8-BFC1-94BC781D05E0}" sibTransId="{278D4AA2-1694-4483-A7A9-213117B3A71E}"/>
    <dgm:cxn modelId="{B16B9AED-5888-46DD-ACA0-3E8EB8054C9E}" type="presParOf" srcId="{F2A796B4-4058-43A0-932F-2B994D165491}" destId="{E762B1B0-A045-4EBB-8EFD-556711FAC5A9}" srcOrd="0" destOrd="0" presId="urn:microsoft.com/office/officeart/2024/3/layout/hArchList1"/>
    <dgm:cxn modelId="{B06CC8A5-FD93-49E6-A384-9AA0F4DB0298}" type="presParOf" srcId="{E762B1B0-A045-4EBB-8EFD-556711FAC5A9}" destId="{968C97BE-34DE-4D27-B1DC-5C56D3CCD5D4}" srcOrd="0" destOrd="0" presId="urn:microsoft.com/office/officeart/2024/3/layout/hArchList1"/>
    <dgm:cxn modelId="{E1D3D6D2-DA5F-46E8-9094-0E2B251C63B9}" type="presParOf" srcId="{E762B1B0-A045-4EBB-8EFD-556711FAC5A9}" destId="{4061126D-84D2-4251-BD54-4724E156E589}" srcOrd="1" destOrd="0" presId="urn:microsoft.com/office/officeart/2024/3/layout/hArchList1"/>
    <dgm:cxn modelId="{13312F75-A581-4EE8-8CDB-E74F042C492F}" type="presParOf" srcId="{F2A796B4-4058-43A0-932F-2B994D165491}" destId="{AAD894D9-31FC-4F0D-AABD-C7D2A646A8C9}" srcOrd="1" destOrd="0" presId="urn:microsoft.com/office/officeart/2024/3/layout/hArchList1"/>
    <dgm:cxn modelId="{FD60CC96-D2FA-4BB1-BA91-0631DF7AA46F}" type="presParOf" srcId="{F2A796B4-4058-43A0-932F-2B994D165491}" destId="{75B591C7-8713-49B3-A2B7-AA7F6AD3AAA0}" srcOrd="2" destOrd="0" presId="urn:microsoft.com/office/officeart/2024/3/layout/hArchList1"/>
    <dgm:cxn modelId="{385A6EF2-7B88-4D3A-9364-309DDE72DC6C}" type="presParOf" srcId="{75B591C7-8713-49B3-A2B7-AA7F6AD3AAA0}" destId="{61BC39CD-950C-4650-ACDE-E535DA76CA4A}" srcOrd="0" destOrd="0" presId="urn:microsoft.com/office/officeart/2024/3/layout/hArchList1"/>
    <dgm:cxn modelId="{21DD2866-AA78-4C0A-950F-BEB492735DEF}" type="presParOf" srcId="{75B591C7-8713-49B3-A2B7-AA7F6AD3AAA0}" destId="{12CB33F2-7E1D-401C-ACEC-103901F099AE}" srcOrd="1" destOrd="0" presId="urn:microsoft.com/office/officeart/2024/3/layout/hArchList1"/>
    <dgm:cxn modelId="{6E2FCD05-62C8-40ED-8E5A-87695F6BEDB4}" type="presParOf" srcId="{F2A796B4-4058-43A0-932F-2B994D165491}" destId="{A524FFCD-B0F1-494A-BBC0-8902A8BCE2C5}" srcOrd="3" destOrd="0" presId="urn:microsoft.com/office/officeart/2024/3/layout/hArchList1"/>
    <dgm:cxn modelId="{606E5B34-11FB-4F3A-AAF7-DA2EA1E96E76}" type="presParOf" srcId="{F2A796B4-4058-43A0-932F-2B994D165491}" destId="{310579AA-D870-45A4-BD48-D48AB6DCFB83}" srcOrd="4" destOrd="0" presId="urn:microsoft.com/office/officeart/2024/3/layout/hArchList1"/>
    <dgm:cxn modelId="{85DBE4F7-4970-4DEE-86A2-24BA55AB32F5}" type="presParOf" srcId="{310579AA-D870-45A4-BD48-D48AB6DCFB83}" destId="{5A3BB037-8EB8-4FE7-9670-5E31062C53EC}" srcOrd="0" destOrd="0" presId="urn:microsoft.com/office/officeart/2024/3/layout/hArchList1"/>
    <dgm:cxn modelId="{91827FA6-968F-4BA3-AB45-9FE75FB2AB19}" type="presParOf" srcId="{310579AA-D870-45A4-BD48-D48AB6DCFB83}" destId="{3265B68C-01E4-4F88-A610-94EC370BBF8D}"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EB584B-E1B6-4B85-AAA4-7CDC14F07860}"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DC3CDD33-6979-4615-9F78-A10B7B297F20}">
      <dgm:prSet/>
      <dgm:spPr/>
      <dgm:t>
        <a:bodyPr/>
        <a:lstStyle/>
        <a:p>
          <a:pPr>
            <a:lnSpc>
              <a:spcPct val="100000"/>
            </a:lnSpc>
            <a:defRPr b="1"/>
          </a:pPr>
          <a:r>
            <a:rPr lang="en-US"/>
            <a:t>Distinction Between Training Types</a:t>
          </a:r>
        </a:p>
      </dgm:t>
    </dgm:pt>
    <dgm:pt modelId="{7241CCEE-773F-4423-B397-83FC4E764F9E}" type="parTrans" cxnId="{C3EC2C7D-DED3-4C42-8C5F-74C8C66E3AF0}">
      <dgm:prSet/>
      <dgm:spPr/>
      <dgm:t>
        <a:bodyPr/>
        <a:lstStyle/>
        <a:p>
          <a:endParaRPr lang="en-US"/>
        </a:p>
      </dgm:t>
    </dgm:pt>
    <dgm:pt modelId="{FE896141-17E0-4C46-A891-D8601F5563BE}" type="sibTrans" cxnId="{C3EC2C7D-DED3-4C42-8C5F-74C8C66E3AF0}">
      <dgm:prSet/>
      <dgm:spPr/>
      <dgm:t>
        <a:bodyPr/>
        <a:lstStyle/>
        <a:p>
          <a:pPr>
            <a:lnSpc>
              <a:spcPct val="100000"/>
            </a:lnSpc>
            <a:defRPr b="1"/>
          </a:pPr>
          <a:endParaRPr lang="en-US"/>
        </a:p>
      </dgm:t>
    </dgm:pt>
    <dgm:pt modelId="{2DF3BD46-F086-476C-B693-AF76617F5DB7}">
      <dgm:prSet/>
      <dgm:spPr/>
      <dgm:t>
        <a:bodyPr/>
        <a:lstStyle/>
        <a:p>
          <a:pPr>
            <a:lnSpc>
              <a:spcPct val="100000"/>
            </a:lnSpc>
          </a:pPr>
          <a:r>
            <a:rPr lang="en-US" i="1"/>
            <a:t>HMRC differentiates training that introduces new skills from training that maintains existing ones for expense claims.</a:t>
          </a:r>
          <a:endParaRPr lang="en-US"/>
        </a:p>
      </dgm:t>
    </dgm:pt>
    <dgm:pt modelId="{B8751DD4-AC6E-4B42-AD7A-4157AE5337A6}" type="parTrans" cxnId="{C6254A17-F32F-4BFB-9743-5CB2336C22C0}">
      <dgm:prSet/>
      <dgm:spPr/>
      <dgm:t>
        <a:bodyPr/>
        <a:lstStyle/>
        <a:p>
          <a:endParaRPr lang="en-US"/>
        </a:p>
      </dgm:t>
    </dgm:pt>
    <dgm:pt modelId="{8E36C049-556E-4D27-9A44-F599DF07CB18}" type="sibTrans" cxnId="{C6254A17-F32F-4BFB-9743-5CB2336C22C0}">
      <dgm:prSet/>
      <dgm:spPr/>
      <dgm:t>
        <a:bodyPr/>
        <a:lstStyle/>
        <a:p>
          <a:endParaRPr lang="en-US"/>
        </a:p>
      </dgm:t>
    </dgm:pt>
    <dgm:pt modelId="{F4BAB75F-CEAC-480B-949B-1954AF7AA9EE}">
      <dgm:prSet/>
      <dgm:spPr/>
      <dgm:t>
        <a:bodyPr/>
        <a:lstStyle/>
        <a:p>
          <a:pPr>
            <a:lnSpc>
              <a:spcPct val="100000"/>
            </a:lnSpc>
            <a:defRPr b="1"/>
          </a:pPr>
          <a:r>
            <a:rPr lang="en-US"/>
            <a:t>Allowable Training Expenses</a:t>
          </a:r>
        </a:p>
      </dgm:t>
    </dgm:pt>
    <dgm:pt modelId="{AA2A026D-5E7F-4B4D-BE70-757A11DF12D7}" type="parTrans" cxnId="{C6E3C107-E5B4-466F-80A3-124F7D3C064F}">
      <dgm:prSet/>
      <dgm:spPr/>
      <dgm:t>
        <a:bodyPr/>
        <a:lstStyle/>
        <a:p>
          <a:endParaRPr lang="en-US"/>
        </a:p>
      </dgm:t>
    </dgm:pt>
    <dgm:pt modelId="{F2D1E5F1-6687-489C-AD9A-D987AD119BDC}" type="sibTrans" cxnId="{C6E3C107-E5B4-466F-80A3-124F7D3C064F}">
      <dgm:prSet/>
      <dgm:spPr/>
      <dgm:t>
        <a:bodyPr/>
        <a:lstStyle/>
        <a:p>
          <a:pPr>
            <a:lnSpc>
              <a:spcPct val="100000"/>
            </a:lnSpc>
            <a:defRPr b="1"/>
          </a:pPr>
          <a:endParaRPr lang="en-US"/>
        </a:p>
      </dgm:t>
    </dgm:pt>
    <dgm:pt modelId="{BFE4DDF2-EC83-4D30-8E15-51C721240228}">
      <dgm:prSet/>
      <dgm:spPr/>
      <dgm:t>
        <a:bodyPr/>
        <a:lstStyle/>
        <a:p>
          <a:pPr>
            <a:lnSpc>
              <a:spcPct val="100000"/>
            </a:lnSpc>
          </a:pPr>
          <a:r>
            <a:rPr lang="en-US" i="1"/>
            <a:t>Training that updates or maintains current skills tied to existing contracts is generally allowable for expense claims.</a:t>
          </a:r>
          <a:endParaRPr lang="en-US"/>
        </a:p>
      </dgm:t>
    </dgm:pt>
    <dgm:pt modelId="{C9E6E726-24C9-4ED0-AFE7-266E4AC44760}" type="parTrans" cxnId="{09A75C44-C8C1-417E-B869-679E5BB9771B}">
      <dgm:prSet/>
      <dgm:spPr/>
      <dgm:t>
        <a:bodyPr/>
        <a:lstStyle/>
        <a:p>
          <a:endParaRPr lang="en-US"/>
        </a:p>
      </dgm:t>
    </dgm:pt>
    <dgm:pt modelId="{082E3922-919A-43CF-BFB3-5060E6213767}" type="sibTrans" cxnId="{09A75C44-C8C1-417E-B869-679E5BB9771B}">
      <dgm:prSet/>
      <dgm:spPr/>
      <dgm:t>
        <a:bodyPr/>
        <a:lstStyle/>
        <a:p>
          <a:endParaRPr lang="en-US"/>
        </a:p>
      </dgm:t>
    </dgm:pt>
    <dgm:pt modelId="{DF7BDC30-730B-4FDC-B132-D17E374EE1B1}">
      <dgm:prSet/>
      <dgm:spPr/>
      <dgm:t>
        <a:bodyPr/>
        <a:lstStyle/>
        <a:p>
          <a:pPr>
            <a:lnSpc>
              <a:spcPct val="100000"/>
            </a:lnSpc>
            <a:defRPr b="1"/>
          </a:pPr>
          <a:r>
            <a:rPr lang="en-US"/>
            <a:t>Importance of Documentation</a:t>
          </a:r>
        </a:p>
      </dgm:t>
    </dgm:pt>
    <dgm:pt modelId="{17BDD770-C953-4BC6-B678-3C91C9927398}" type="parTrans" cxnId="{A4AC34D5-174D-4EEE-B1DA-ED96CB28284D}">
      <dgm:prSet/>
      <dgm:spPr/>
      <dgm:t>
        <a:bodyPr/>
        <a:lstStyle/>
        <a:p>
          <a:endParaRPr lang="en-US"/>
        </a:p>
      </dgm:t>
    </dgm:pt>
    <dgm:pt modelId="{FF250D55-A1B0-4414-8865-B21FEAC2BAAB}" type="sibTrans" cxnId="{A4AC34D5-174D-4EEE-B1DA-ED96CB28284D}">
      <dgm:prSet/>
      <dgm:spPr/>
      <dgm:t>
        <a:bodyPr/>
        <a:lstStyle/>
        <a:p>
          <a:endParaRPr lang="en-US"/>
        </a:p>
      </dgm:t>
    </dgm:pt>
    <dgm:pt modelId="{7AC9A2FB-DA44-4CFD-A9F4-FB2688250134}">
      <dgm:prSet/>
      <dgm:spPr/>
      <dgm:t>
        <a:bodyPr/>
        <a:lstStyle/>
        <a:p>
          <a:pPr>
            <a:lnSpc>
              <a:spcPct val="100000"/>
            </a:lnSpc>
          </a:pPr>
          <a:r>
            <a:rPr lang="en-US" i="1"/>
            <a:t>Retaining course materials and syllabi helps prove training was for maintenance, supporting valid expense claims.</a:t>
          </a:r>
          <a:endParaRPr lang="en-US"/>
        </a:p>
      </dgm:t>
    </dgm:pt>
    <dgm:pt modelId="{54AC6D50-CAD1-4D6B-93E2-EAEEAC0A26A9}" type="parTrans" cxnId="{F8BC10C8-3FF9-44BB-A8EB-B7FC493D4428}">
      <dgm:prSet/>
      <dgm:spPr/>
      <dgm:t>
        <a:bodyPr/>
        <a:lstStyle/>
        <a:p>
          <a:endParaRPr lang="en-US"/>
        </a:p>
      </dgm:t>
    </dgm:pt>
    <dgm:pt modelId="{59A00EEF-52F5-4B51-B6E0-F799B2863B54}" type="sibTrans" cxnId="{F8BC10C8-3FF9-44BB-A8EB-B7FC493D4428}">
      <dgm:prSet/>
      <dgm:spPr/>
      <dgm:t>
        <a:bodyPr/>
        <a:lstStyle/>
        <a:p>
          <a:endParaRPr lang="en-US"/>
        </a:p>
      </dgm:t>
    </dgm:pt>
    <dgm:pt modelId="{3A3AD1EF-0A8E-4A47-96D9-9E6A758F5231}" type="pres">
      <dgm:prSet presAssocID="{FCEB584B-E1B6-4B85-AAA4-7CDC14F07860}" presName="Name0" presStyleCnt="0">
        <dgm:presLayoutVars>
          <dgm:dir/>
          <dgm:resizeHandles val="exact"/>
        </dgm:presLayoutVars>
      </dgm:prSet>
      <dgm:spPr/>
    </dgm:pt>
    <dgm:pt modelId="{B5349E45-9885-40DE-BF4C-F59444E4FB64}" type="pres">
      <dgm:prSet presAssocID="{DC3CDD33-6979-4615-9F78-A10B7B297F20}" presName="compNode" presStyleCnt="0"/>
      <dgm:spPr/>
    </dgm:pt>
    <dgm:pt modelId="{A910F4BA-643B-45DC-ADD2-CFE1413542CF}" type="pres">
      <dgm:prSet presAssocID="{DC3CDD33-6979-4615-9F78-A10B7B297F20}" presName="pictRect" presStyleLbl="revTx" presStyleIdx="0" presStyleCnt="6">
        <dgm:presLayoutVars>
          <dgm:chMax val="0"/>
          <dgm:bulletEnabled/>
        </dgm:presLayoutVars>
      </dgm:prSet>
      <dgm:spPr/>
    </dgm:pt>
    <dgm:pt modelId="{357D8FD6-6FFB-4F36-A2E9-8265ACC52476}" type="pres">
      <dgm:prSet presAssocID="{DC3CDD33-6979-4615-9F78-A10B7B297F20}" presName="textRect" presStyleLbl="revTx" presStyleIdx="1" presStyleCnt="6">
        <dgm:presLayoutVars>
          <dgm:bulletEnabled/>
        </dgm:presLayoutVars>
      </dgm:prSet>
      <dgm:spPr/>
    </dgm:pt>
    <dgm:pt modelId="{B8152CE3-FB5A-42EA-B708-C947AB9EBE57}" type="pres">
      <dgm:prSet presAssocID="{FE896141-17E0-4C46-A891-D8601F5563BE}" presName="sibTrans" presStyleLbl="sibTrans2D1" presStyleIdx="0" presStyleCnt="0"/>
      <dgm:spPr/>
    </dgm:pt>
    <dgm:pt modelId="{D2B8899B-0405-446A-9985-817E1DD0F8F8}" type="pres">
      <dgm:prSet presAssocID="{F4BAB75F-CEAC-480B-949B-1954AF7AA9EE}" presName="compNode" presStyleCnt="0"/>
      <dgm:spPr/>
    </dgm:pt>
    <dgm:pt modelId="{52BF6C76-FF74-425E-88DE-E7E3B994390A}" type="pres">
      <dgm:prSet presAssocID="{F4BAB75F-CEAC-480B-949B-1954AF7AA9EE}" presName="pictRect" presStyleLbl="revTx" presStyleIdx="2" presStyleCnt="6">
        <dgm:presLayoutVars>
          <dgm:chMax val="0"/>
          <dgm:bulletEnabled/>
        </dgm:presLayoutVars>
      </dgm:prSet>
      <dgm:spPr/>
    </dgm:pt>
    <dgm:pt modelId="{9CBD7FE9-705C-4AC2-B1C3-774A74D77C7E}" type="pres">
      <dgm:prSet presAssocID="{F4BAB75F-CEAC-480B-949B-1954AF7AA9EE}" presName="textRect" presStyleLbl="revTx" presStyleIdx="3" presStyleCnt="6">
        <dgm:presLayoutVars>
          <dgm:bulletEnabled/>
        </dgm:presLayoutVars>
      </dgm:prSet>
      <dgm:spPr/>
    </dgm:pt>
    <dgm:pt modelId="{D311C29C-764F-43A4-B15B-3BA81FA56A88}" type="pres">
      <dgm:prSet presAssocID="{F2D1E5F1-6687-489C-AD9A-D987AD119BDC}" presName="sibTrans" presStyleLbl="sibTrans2D1" presStyleIdx="0" presStyleCnt="0"/>
      <dgm:spPr/>
    </dgm:pt>
    <dgm:pt modelId="{400EC9FB-8DAD-4B06-B0D1-51EADD83AE39}" type="pres">
      <dgm:prSet presAssocID="{DF7BDC30-730B-4FDC-B132-D17E374EE1B1}" presName="compNode" presStyleCnt="0"/>
      <dgm:spPr/>
    </dgm:pt>
    <dgm:pt modelId="{82FA11B6-C2E5-4AE7-B821-BACFD056A7DA}" type="pres">
      <dgm:prSet presAssocID="{DF7BDC30-730B-4FDC-B132-D17E374EE1B1}" presName="pictRect" presStyleLbl="revTx" presStyleIdx="4" presStyleCnt="6">
        <dgm:presLayoutVars>
          <dgm:chMax val="0"/>
          <dgm:bulletEnabled/>
        </dgm:presLayoutVars>
      </dgm:prSet>
      <dgm:spPr/>
    </dgm:pt>
    <dgm:pt modelId="{51FBCDC8-C986-4185-A4DD-1CE7756920ED}" type="pres">
      <dgm:prSet presAssocID="{DF7BDC30-730B-4FDC-B132-D17E374EE1B1}" presName="textRect" presStyleLbl="revTx" presStyleIdx="5" presStyleCnt="6">
        <dgm:presLayoutVars>
          <dgm:bulletEnabled/>
        </dgm:presLayoutVars>
      </dgm:prSet>
      <dgm:spPr/>
    </dgm:pt>
  </dgm:ptLst>
  <dgm:cxnLst>
    <dgm:cxn modelId="{D6BC8900-22F7-4B3B-9E34-294BC9631561}" type="presOf" srcId="{7AC9A2FB-DA44-4CFD-A9F4-FB2688250134}" destId="{51FBCDC8-C986-4185-A4DD-1CE7756920ED}" srcOrd="0" destOrd="0" presId="urn:microsoft.com/office/officeart/2024/3/layout/hArchList1"/>
    <dgm:cxn modelId="{318ADB03-3B8D-4AA2-9E4A-5548263242EC}" type="presOf" srcId="{BFE4DDF2-EC83-4D30-8E15-51C721240228}" destId="{9CBD7FE9-705C-4AC2-B1C3-774A74D77C7E}" srcOrd="0" destOrd="0" presId="urn:microsoft.com/office/officeart/2024/3/layout/hArchList1"/>
    <dgm:cxn modelId="{C6E3C107-E5B4-466F-80A3-124F7D3C064F}" srcId="{FCEB584B-E1B6-4B85-AAA4-7CDC14F07860}" destId="{F4BAB75F-CEAC-480B-949B-1954AF7AA9EE}" srcOrd="1" destOrd="0" parTransId="{AA2A026D-5E7F-4B4D-BE70-757A11DF12D7}" sibTransId="{F2D1E5F1-6687-489C-AD9A-D987AD119BDC}"/>
    <dgm:cxn modelId="{C6254A17-F32F-4BFB-9743-5CB2336C22C0}" srcId="{DC3CDD33-6979-4615-9F78-A10B7B297F20}" destId="{2DF3BD46-F086-476C-B693-AF76617F5DB7}" srcOrd="0" destOrd="0" parTransId="{B8751DD4-AC6E-4B42-AD7A-4157AE5337A6}" sibTransId="{8E36C049-556E-4D27-9A44-F599DF07CB18}"/>
    <dgm:cxn modelId="{616F0B1D-C27B-4CFD-8845-9CE9C0B59FDD}" type="presOf" srcId="{F4BAB75F-CEAC-480B-949B-1954AF7AA9EE}" destId="{52BF6C76-FF74-425E-88DE-E7E3B994390A}" srcOrd="0" destOrd="0" presId="urn:microsoft.com/office/officeart/2024/3/layout/hArchList1"/>
    <dgm:cxn modelId="{CB60325C-8D57-4BEA-AECD-BDAB9F450E3D}" type="presOf" srcId="{2DF3BD46-F086-476C-B693-AF76617F5DB7}" destId="{357D8FD6-6FFB-4F36-A2E9-8265ACC52476}" srcOrd="0" destOrd="0" presId="urn:microsoft.com/office/officeart/2024/3/layout/hArchList1"/>
    <dgm:cxn modelId="{09A75C44-C8C1-417E-B869-679E5BB9771B}" srcId="{F4BAB75F-CEAC-480B-949B-1954AF7AA9EE}" destId="{BFE4DDF2-EC83-4D30-8E15-51C721240228}" srcOrd="0" destOrd="0" parTransId="{C9E6E726-24C9-4ED0-AFE7-266E4AC44760}" sibTransId="{082E3922-919A-43CF-BFB3-5060E6213767}"/>
    <dgm:cxn modelId="{B5CAE169-D870-46D8-BB82-1FE44EDAF431}" type="presOf" srcId="{F2D1E5F1-6687-489C-AD9A-D987AD119BDC}" destId="{D311C29C-764F-43A4-B15B-3BA81FA56A88}" srcOrd="0" destOrd="0" presId="urn:microsoft.com/office/officeart/2024/3/layout/hArchList1"/>
    <dgm:cxn modelId="{C3EC2C7D-DED3-4C42-8C5F-74C8C66E3AF0}" srcId="{FCEB584B-E1B6-4B85-AAA4-7CDC14F07860}" destId="{DC3CDD33-6979-4615-9F78-A10B7B297F20}" srcOrd="0" destOrd="0" parTransId="{7241CCEE-773F-4423-B397-83FC4E764F9E}" sibTransId="{FE896141-17E0-4C46-A891-D8601F5563BE}"/>
    <dgm:cxn modelId="{4D9D1B84-E533-4D8A-90FE-F86CB9CEBACF}" type="presOf" srcId="{FE896141-17E0-4C46-A891-D8601F5563BE}" destId="{B8152CE3-FB5A-42EA-B708-C947AB9EBE57}" srcOrd="0" destOrd="0" presId="urn:microsoft.com/office/officeart/2024/3/layout/hArchList1"/>
    <dgm:cxn modelId="{AAF87E8A-C2BC-4B9C-BD13-9131D3DA1B38}" type="presOf" srcId="{DC3CDD33-6979-4615-9F78-A10B7B297F20}" destId="{A910F4BA-643B-45DC-ADD2-CFE1413542CF}" srcOrd="0" destOrd="0" presId="urn:microsoft.com/office/officeart/2024/3/layout/hArchList1"/>
    <dgm:cxn modelId="{2300169C-2114-4432-B889-86523CAC3A3A}" type="presOf" srcId="{DF7BDC30-730B-4FDC-B132-D17E374EE1B1}" destId="{82FA11B6-C2E5-4AE7-B821-BACFD056A7DA}" srcOrd="0" destOrd="0" presId="urn:microsoft.com/office/officeart/2024/3/layout/hArchList1"/>
    <dgm:cxn modelId="{F8BC10C8-3FF9-44BB-A8EB-B7FC493D4428}" srcId="{DF7BDC30-730B-4FDC-B132-D17E374EE1B1}" destId="{7AC9A2FB-DA44-4CFD-A9F4-FB2688250134}" srcOrd="0" destOrd="0" parTransId="{54AC6D50-CAD1-4D6B-93E2-EAEEAC0A26A9}" sibTransId="{59A00EEF-52F5-4B51-B6E0-F799B2863B54}"/>
    <dgm:cxn modelId="{14DA1CD2-C92F-40E8-B110-DDCD3614ED6D}" type="presOf" srcId="{FCEB584B-E1B6-4B85-AAA4-7CDC14F07860}" destId="{3A3AD1EF-0A8E-4A47-96D9-9E6A758F5231}" srcOrd="0" destOrd="0" presId="urn:microsoft.com/office/officeart/2024/3/layout/hArchList1"/>
    <dgm:cxn modelId="{A4AC34D5-174D-4EEE-B1DA-ED96CB28284D}" srcId="{FCEB584B-E1B6-4B85-AAA4-7CDC14F07860}" destId="{DF7BDC30-730B-4FDC-B132-D17E374EE1B1}" srcOrd="2" destOrd="0" parTransId="{17BDD770-C953-4BC6-B678-3C91C9927398}" sibTransId="{FF250D55-A1B0-4414-8865-B21FEAC2BAAB}"/>
    <dgm:cxn modelId="{733998A9-219F-456A-B8C8-1059005C9A77}" type="presParOf" srcId="{3A3AD1EF-0A8E-4A47-96D9-9E6A758F5231}" destId="{B5349E45-9885-40DE-BF4C-F59444E4FB64}" srcOrd="0" destOrd="0" presId="urn:microsoft.com/office/officeart/2024/3/layout/hArchList1"/>
    <dgm:cxn modelId="{07C75075-3287-4557-AE50-D723DF26D756}" type="presParOf" srcId="{B5349E45-9885-40DE-BF4C-F59444E4FB64}" destId="{A910F4BA-643B-45DC-ADD2-CFE1413542CF}" srcOrd="0" destOrd="0" presId="urn:microsoft.com/office/officeart/2024/3/layout/hArchList1"/>
    <dgm:cxn modelId="{655C2337-4D18-4154-BEDB-904C13536320}" type="presParOf" srcId="{B5349E45-9885-40DE-BF4C-F59444E4FB64}" destId="{357D8FD6-6FFB-4F36-A2E9-8265ACC52476}" srcOrd="1" destOrd="0" presId="urn:microsoft.com/office/officeart/2024/3/layout/hArchList1"/>
    <dgm:cxn modelId="{39061FB3-7512-4B6E-9598-3903ABFAE266}" type="presParOf" srcId="{3A3AD1EF-0A8E-4A47-96D9-9E6A758F5231}" destId="{B8152CE3-FB5A-42EA-B708-C947AB9EBE57}" srcOrd="1" destOrd="0" presId="urn:microsoft.com/office/officeart/2024/3/layout/hArchList1"/>
    <dgm:cxn modelId="{205F7339-1BCF-4694-9050-97F743E703EE}" type="presParOf" srcId="{3A3AD1EF-0A8E-4A47-96D9-9E6A758F5231}" destId="{D2B8899B-0405-446A-9985-817E1DD0F8F8}" srcOrd="2" destOrd="0" presId="urn:microsoft.com/office/officeart/2024/3/layout/hArchList1"/>
    <dgm:cxn modelId="{9A820ABF-8D19-4C33-B079-07F5C14D3786}" type="presParOf" srcId="{D2B8899B-0405-446A-9985-817E1DD0F8F8}" destId="{52BF6C76-FF74-425E-88DE-E7E3B994390A}" srcOrd="0" destOrd="0" presId="urn:microsoft.com/office/officeart/2024/3/layout/hArchList1"/>
    <dgm:cxn modelId="{7E46CBB1-E2CA-4275-9286-DFD4E97827A8}" type="presParOf" srcId="{D2B8899B-0405-446A-9985-817E1DD0F8F8}" destId="{9CBD7FE9-705C-4AC2-B1C3-774A74D77C7E}" srcOrd="1" destOrd="0" presId="urn:microsoft.com/office/officeart/2024/3/layout/hArchList1"/>
    <dgm:cxn modelId="{60D421EF-EF53-418D-BFFC-F31B61F12601}" type="presParOf" srcId="{3A3AD1EF-0A8E-4A47-96D9-9E6A758F5231}" destId="{D311C29C-764F-43A4-B15B-3BA81FA56A88}" srcOrd="3" destOrd="0" presId="urn:microsoft.com/office/officeart/2024/3/layout/hArchList1"/>
    <dgm:cxn modelId="{6E44114E-9964-493E-BC3A-7F8291B7A2B5}" type="presParOf" srcId="{3A3AD1EF-0A8E-4A47-96D9-9E6A758F5231}" destId="{400EC9FB-8DAD-4B06-B0D1-51EADD83AE39}" srcOrd="4" destOrd="0" presId="urn:microsoft.com/office/officeart/2024/3/layout/hArchList1"/>
    <dgm:cxn modelId="{1F5AE3B2-00F7-4D17-879C-1B854837461C}" type="presParOf" srcId="{400EC9FB-8DAD-4B06-B0D1-51EADD83AE39}" destId="{82FA11B6-C2E5-4AE7-B821-BACFD056A7DA}" srcOrd="0" destOrd="0" presId="urn:microsoft.com/office/officeart/2024/3/layout/hArchList1"/>
    <dgm:cxn modelId="{256C54D1-358A-4601-BDC7-F04C7DAF1B21}" type="presParOf" srcId="{400EC9FB-8DAD-4B06-B0D1-51EADD83AE39}" destId="{51FBCDC8-C986-4185-A4DD-1CE7756920ED}"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E20E75-5B5F-482B-9174-4E1931B4E1FC}"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965F45DD-7930-4FE7-B5D5-1D0AE8EE8929}">
      <dgm:prSet/>
      <dgm:spPr/>
      <dgm:t>
        <a:bodyPr/>
        <a:lstStyle/>
        <a:p>
          <a:pPr>
            <a:lnSpc>
              <a:spcPct val="100000"/>
            </a:lnSpc>
            <a:defRPr b="1"/>
          </a:pPr>
          <a:r>
            <a:rPr lang="en-US"/>
            <a:t>Small Salary Strategy</a:t>
          </a:r>
        </a:p>
      </dgm:t>
    </dgm:pt>
    <dgm:pt modelId="{FD090756-0157-409E-A445-6B5813B4DD86}" type="parTrans" cxnId="{BF804822-6A62-4DE4-9933-E1739D7DF76C}">
      <dgm:prSet/>
      <dgm:spPr/>
      <dgm:t>
        <a:bodyPr/>
        <a:lstStyle/>
        <a:p>
          <a:endParaRPr lang="en-US"/>
        </a:p>
      </dgm:t>
    </dgm:pt>
    <dgm:pt modelId="{EF829484-59D0-4321-BE87-37B3C4AB4173}" type="sibTrans" cxnId="{BF804822-6A62-4DE4-9933-E1739D7DF76C}">
      <dgm:prSet/>
      <dgm:spPr/>
      <dgm:t>
        <a:bodyPr/>
        <a:lstStyle/>
        <a:p>
          <a:pPr>
            <a:lnSpc>
              <a:spcPct val="100000"/>
            </a:lnSpc>
            <a:defRPr b="1"/>
          </a:pPr>
          <a:endParaRPr lang="en-US"/>
        </a:p>
      </dgm:t>
    </dgm:pt>
    <dgm:pt modelId="{C97C0F46-8FDA-45F2-9323-2B79CC23C8A4}">
      <dgm:prSet/>
      <dgm:spPr/>
      <dgm:t>
        <a:bodyPr/>
        <a:lstStyle/>
        <a:p>
          <a:pPr>
            <a:lnSpc>
              <a:spcPct val="100000"/>
            </a:lnSpc>
          </a:pPr>
          <a:r>
            <a:rPr lang="en-US" i="1"/>
            <a:t>Contractors pay themselves a small salary up to NICs threshold or Personal Allowance to minimise tax liabilities effectively.</a:t>
          </a:r>
          <a:endParaRPr lang="en-US"/>
        </a:p>
      </dgm:t>
    </dgm:pt>
    <dgm:pt modelId="{90CF5AB7-1A74-44AF-85CF-78DE69DC5B09}" type="parTrans" cxnId="{352CB3A2-162E-472D-8F78-1EE1590BFCEF}">
      <dgm:prSet/>
      <dgm:spPr/>
      <dgm:t>
        <a:bodyPr/>
        <a:lstStyle/>
        <a:p>
          <a:endParaRPr lang="en-US"/>
        </a:p>
      </dgm:t>
    </dgm:pt>
    <dgm:pt modelId="{A442AE1D-9600-4623-9F57-56EE69429E25}" type="sibTrans" cxnId="{352CB3A2-162E-472D-8F78-1EE1590BFCEF}">
      <dgm:prSet/>
      <dgm:spPr/>
      <dgm:t>
        <a:bodyPr/>
        <a:lstStyle/>
        <a:p>
          <a:endParaRPr lang="en-US"/>
        </a:p>
      </dgm:t>
    </dgm:pt>
    <dgm:pt modelId="{8AAA6497-9F8D-4389-8715-7A34A8E3F439}">
      <dgm:prSet/>
      <dgm:spPr/>
      <dgm:t>
        <a:bodyPr/>
        <a:lstStyle/>
        <a:p>
          <a:pPr>
            <a:lnSpc>
              <a:spcPct val="100000"/>
            </a:lnSpc>
            <a:defRPr b="1"/>
          </a:pPr>
          <a:r>
            <a:rPr lang="en-US"/>
            <a:t>Dividend Income Benefits</a:t>
          </a:r>
        </a:p>
      </dgm:t>
    </dgm:pt>
    <dgm:pt modelId="{9AD767EC-3AD9-472B-89A4-8BD6464DF600}" type="parTrans" cxnId="{8B2F9603-3F75-4850-8A5F-074A8038A992}">
      <dgm:prSet/>
      <dgm:spPr/>
      <dgm:t>
        <a:bodyPr/>
        <a:lstStyle/>
        <a:p>
          <a:endParaRPr lang="en-US"/>
        </a:p>
      </dgm:t>
    </dgm:pt>
    <dgm:pt modelId="{64526608-E3BD-4CE1-93F3-BE5A97618047}" type="sibTrans" cxnId="{8B2F9603-3F75-4850-8A5F-074A8038A992}">
      <dgm:prSet/>
      <dgm:spPr/>
      <dgm:t>
        <a:bodyPr/>
        <a:lstStyle/>
        <a:p>
          <a:pPr>
            <a:lnSpc>
              <a:spcPct val="100000"/>
            </a:lnSpc>
            <a:defRPr b="1"/>
          </a:pPr>
          <a:endParaRPr lang="en-US"/>
        </a:p>
      </dgm:t>
    </dgm:pt>
    <dgm:pt modelId="{960E9081-EF0D-4362-A599-C634775774DF}">
      <dgm:prSet/>
      <dgm:spPr/>
      <dgm:t>
        <a:bodyPr/>
        <a:lstStyle/>
        <a:p>
          <a:pPr>
            <a:lnSpc>
              <a:spcPct val="100000"/>
            </a:lnSpc>
          </a:pPr>
          <a:r>
            <a:rPr lang="en-US" i="1"/>
            <a:t>Taking income as dividends allows contractors to benefit from NIC-free earnings, optimising take-home pay.</a:t>
          </a:r>
          <a:endParaRPr lang="en-US"/>
        </a:p>
      </dgm:t>
    </dgm:pt>
    <dgm:pt modelId="{229052A1-613D-486E-9E42-5303CF09736A}" type="parTrans" cxnId="{7A34AB6C-3B3A-4D52-A94B-C2ADA6D8BD17}">
      <dgm:prSet/>
      <dgm:spPr/>
      <dgm:t>
        <a:bodyPr/>
        <a:lstStyle/>
        <a:p>
          <a:endParaRPr lang="en-US"/>
        </a:p>
      </dgm:t>
    </dgm:pt>
    <dgm:pt modelId="{05C01DAE-5FCC-4A4D-8FE3-CA19F0C15D9D}" type="sibTrans" cxnId="{7A34AB6C-3B3A-4D52-A94B-C2ADA6D8BD17}">
      <dgm:prSet/>
      <dgm:spPr/>
      <dgm:t>
        <a:bodyPr/>
        <a:lstStyle/>
        <a:p>
          <a:endParaRPr lang="en-US"/>
        </a:p>
      </dgm:t>
    </dgm:pt>
    <dgm:pt modelId="{07E22F1B-482C-4BFE-AFCE-ADC4ABC69BD2}">
      <dgm:prSet/>
      <dgm:spPr/>
      <dgm:t>
        <a:bodyPr/>
        <a:lstStyle/>
        <a:p>
          <a:pPr>
            <a:lnSpc>
              <a:spcPct val="100000"/>
            </a:lnSpc>
            <a:defRPr b="1"/>
          </a:pPr>
          <a:r>
            <a:rPr lang="en-US"/>
            <a:t>Allowable Professional Fees</a:t>
          </a:r>
        </a:p>
      </dgm:t>
    </dgm:pt>
    <dgm:pt modelId="{ECA14312-E16C-4BD5-8914-89207C8340AD}" type="parTrans" cxnId="{ED473611-33F0-467D-811A-B1DA484BA15A}">
      <dgm:prSet/>
      <dgm:spPr/>
      <dgm:t>
        <a:bodyPr/>
        <a:lstStyle/>
        <a:p>
          <a:endParaRPr lang="en-US"/>
        </a:p>
      </dgm:t>
    </dgm:pt>
    <dgm:pt modelId="{B859F810-F86C-4752-BD70-98A81FA3CBED}" type="sibTrans" cxnId="{ED473611-33F0-467D-811A-B1DA484BA15A}">
      <dgm:prSet/>
      <dgm:spPr/>
      <dgm:t>
        <a:bodyPr/>
        <a:lstStyle/>
        <a:p>
          <a:endParaRPr lang="en-US"/>
        </a:p>
      </dgm:t>
    </dgm:pt>
    <dgm:pt modelId="{185268A2-5D1C-413D-9904-EA0161695DCF}">
      <dgm:prSet/>
      <dgm:spPr/>
      <dgm:t>
        <a:bodyPr/>
        <a:lstStyle/>
        <a:p>
          <a:pPr>
            <a:lnSpc>
              <a:spcPct val="100000"/>
            </a:lnSpc>
          </a:pPr>
          <a:r>
            <a:rPr lang="en-US" i="1"/>
            <a:t>Professional fees including accountancy and insurance are 100% allowable, reducing taxable profits and ensuring compliance.</a:t>
          </a:r>
          <a:endParaRPr lang="en-US"/>
        </a:p>
      </dgm:t>
    </dgm:pt>
    <dgm:pt modelId="{E46C212B-555F-4C70-9AE6-52511A63997E}" type="parTrans" cxnId="{4B535CA8-CD22-4225-BCD2-5793E65C9BC5}">
      <dgm:prSet/>
      <dgm:spPr/>
      <dgm:t>
        <a:bodyPr/>
        <a:lstStyle/>
        <a:p>
          <a:endParaRPr lang="en-US"/>
        </a:p>
      </dgm:t>
    </dgm:pt>
    <dgm:pt modelId="{15A16582-9B04-4683-9214-51CD07104E3C}" type="sibTrans" cxnId="{4B535CA8-CD22-4225-BCD2-5793E65C9BC5}">
      <dgm:prSet/>
      <dgm:spPr/>
      <dgm:t>
        <a:bodyPr/>
        <a:lstStyle/>
        <a:p>
          <a:endParaRPr lang="en-US"/>
        </a:p>
      </dgm:t>
    </dgm:pt>
    <dgm:pt modelId="{63AD4BBC-54D0-4E4C-B316-8F9BEBB96F0C}" type="pres">
      <dgm:prSet presAssocID="{3AE20E75-5B5F-482B-9174-4E1931B4E1FC}" presName="Name0" presStyleCnt="0">
        <dgm:presLayoutVars>
          <dgm:dir/>
          <dgm:resizeHandles val="exact"/>
        </dgm:presLayoutVars>
      </dgm:prSet>
      <dgm:spPr/>
    </dgm:pt>
    <dgm:pt modelId="{750CDAA9-586B-4254-A6F3-CB922038940E}" type="pres">
      <dgm:prSet presAssocID="{965F45DD-7930-4FE7-B5D5-1D0AE8EE8929}" presName="compNode" presStyleCnt="0"/>
      <dgm:spPr/>
    </dgm:pt>
    <dgm:pt modelId="{391F9F10-A7C1-4ECC-B817-BDCDCF3D46DB}" type="pres">
      <dgm:prSet presAssocID="{965F45DD-7930-4FE7-B5D5-1D0AE8EE8929}" presName="pictRect" presStyleLbl="revTx" presStyleIdx="0" presStyleCnt="6">
        <dgm:presLayoutVars>
          <dgm:chMax val="0"/>
          <dgm:bulletEnabled/>
        </dgm:presLayoutVars>
      </dgm:prSet>
      <dgm:spPr/>
    </dgm:pt>
    <dgm:pt modelId="{F10ECD73-43D7-4853-A7C9-1B018567C10F}" type="pres">
      <dgm:prSet presAssocID="{965F45DD-7930-4FE7-B5D5-1D0AE8EE8929}" presName="textRect" presStyleLbl="revTx" presStyleIdx="1" presStyleCnt="6">
        <dgm:presLayoutVars>
          <dgm:bulletEnabled/>
        </dgm:presLayoutVars>
      </dgm:prSet>
      <dgm:spPr/>
    </dgm:pt>
    <dgm:pt modelId="{F6C94829-0EA0-43A6-8CC9-03F12318BABC}" type="pres">
      <dgm:prSet presAssocID="{EF829484-59D0-4321-BE87-37B3C4AB4173}" presName="sibTrans" presStyleLbl="sibTrans2D1" presStyleIdx="0" presStyleCnt="0"/>
      <dgm:spPr/>
    </dgm:pt>
    <dgm:pt modelId="{75240483-A74C-4954-85A0-01D53C540138}" type="pres">
      <dgm:prSet presAssocID="{8AAA6497-9F8D-4389-8715-7A34A8E3F439}" presName="compNode" presStyleCnt="0"/>
      <dgm:spPr/>
    </dgm:pt>
    <dgm:pt modelId="{A2059CB6-2F83-417D-B79A-F868E4BB52F7}" type="pres">
      <dgm:prSet presAssocID="{8AAA6497-9F8D-4389-8715-7A34A8E3F439}" presName="pictRect" presStyleLbl="revTx" presStyleIdx="2" presStyleCnt="6">
        <dgm:presLayoutVars>
          <dgm:chMax val="0"/>
          <dgm:bulletEnabled/>
        </dgm:presLayoutVars>
      </dgm:prSet>
      <dgm:spPr/>
    </dgm:pt>
    <dgm:pt modelId="{8F9D4E53-1DDC-4AA8-BC18-F8B3AD42A366}" type="pres">
      <dgm:prSet presAssocID="{8AAA6497-9F8D-4389-8715-7A34A8E3F439}" presName="textRect" presStyleLbl="revTx" presStyleIdx="3" presStyleCnt="6">
        <dgm:presLayoutVars>
          <dgm:bulletEnabled/>
        </dgm:presLayoutVars>
      </dgm:prSet>
      <dgm:spPr/>
    </dgm:pt>
    <dgm:pt modelId="{A631E2C8-21B2-499A-9DAD-B961B5F413C4}" type="pres">
      <dgm:prSet presAssocID="{64526608-E3BD-4CE1-93F3-BE5A97618047}" presName="sibTrans" presStyleLbl="sibTrans2D1" presStyleIdx="0" presStyleCnt="0"/>
      <dgm:spPr/>
    </dgm:pt>
    <dgm:pt modelId="{60217B85-80CC-47DA-8763-0949546F0CA5}" type="pres">
      <dgm:prSet presAssocID="{07E22F1B-482C-4BFE-AFCE-ADC4ABC69BD2}" presName="compNode" presStyleCnt="0"/>
      <dgm:spPr/>
    </dgm:pt>
    <dgm:pt modelId="{C3AE7FD6-5EC3-4205-9EB4-749B7B5B15A8}" type="pres">
      <dgm:prSet presAssocID="{07E22F1B-482C-4BFE-AFCE-ADC4ABC69BD2}" presName="pictRect" presStyleLbl="revTx" presStyleIdx="4" presStyleCnt="6">
        <dgm:presLayoutVars>
          <dgm:chMax val="0"/>
          <dgm:bulletEnabled/>
        </dgm:presLayoutVars>
      </dgm:prSet>
      <dgm:spPr/>
    </dgm:pt>
    <dgm:pt modelId="{8CA1AE99-E905-4926-B8C4-CEBD98F4451E}" type="pres">
      <dgm:prSet presAssocID="{07E22F1B-482C-4BFE-AFCE-ADC4ABC69BD2}" presName="textRect" presStyleLbl="revTx" presStyleIdx="5" presStyleCnt="6">
        <dgm:presLayoutVars>
          <dgm:bulletEnabled/>
        </dgm:presLayoutVars>
      </dgm:prSet>
      <dgm:spPr/>
    </dgm:pt>
  </dgm:ptLst>
  <dgm:cxnLst>
    <dgm:cxn modelId="{8B2F9603-3F75-4850-8A5F-074A8038A992}" srcId="{3AE20E75-5B5F-482B-9174-4E1931B4E1FC}" destId="{8AAA6497-9F8D-4389-8715-7A34A8E3F439}" srcOrd="1" destOrd="0" parTransId="{9AD767EC-3AD9-472B-89A4-8BD6464DF600}" sibTransId="{64526608-E3BD-4CE1-93F3-BE5A97618047}"/>
    <dgm:cxn modelId="{ED473611-33F0-467D-811A-B1DA484BA15A}" srcId="{3AE20E75-5B5F-482B-9174-4E1931B4E1FC}" destId="{07E22F1B-482C-4BFE-AFCE-ADC4ABC69BD2}" srcOrd="2" destOrd="0" parTransId="{ECA14312-E16C-4BD5-8914-89207C8340AD}" sibTransId="{B859F810-F86C-4752-BD70-98A81FA3CBED}"/>
    <dgm:cxn modelId="{BF804822-6A62-4DE4-9933-E1739D7DF76C}" srcId="{3AE20E75-5B5F-482B-9174-4E1931B4E1FC}" destId="{965F45DD-7930-4FE7-B5D5-1D0AE8EE8929}" srcOrd="0" destOrd="0" parTransId="{FD090756-0157-409E-A445-6B5813B4DD86}" sibTransId="{EF829484-59D0-4321-BE87-37B3C4AB4173}"/>
    <dgm:cxn modelId="{7A34AB6C-3B3A-4D52-A94B-C2ADA6D8BD17}" srcId="{8AAA6497-9F8D-4389-8715-7A34A8E3F439}" destId="{960E9081-EF0D-4362-A599-C634775774DF}" srcOrd="0" destOrd="0" parTransId="{229052A1-613D-486E-9E42-5303CF09736A}" sibTransId="{05C01DAE-5FCC-4A4D-8FE3-CA19F0C15D9D}"/>
    <dgm:cxn modelId="{2701A271-BEF0-4850-AE4D-03ACA8B90B14}" type="presOf" srcId="{8AAA6497-9F8D-4389-8715-7A34A8E3F439}" destId="{A2059CB6-2F83-417D-B79A-F868E4BB52F7}" srcOrd="0" destOrd="0" presId="urn:microsoft.com/office/officeart/2024/3/layout/hArchList1"/>
    <dgm:cxn modelId="{1876CA71-9270-459B-9D17-A89D27CCFF80}" type="presOf" srcId="{3AE20E75-5B5F-482B-9174-4E1931B4E1FC}" destId="{63AD4BBC-54D0-4E4C-B316-8F9BEBB96F0C}" srcOrd="0" destOrd="0" presId="urn:microsoft.com/office/officeart/2024/3/layout/hArchList1"/>
    <dgm:cxn modelId="{D36AEA78-CD3E-4CED-B676-F69E3C2AF8EC}" type="presOf" srcId="{64526608-E3BD-4CE1-93F3-BE5A97618047}" destId="{A631E2C8-21B2-499A-9DAD-B961B5F413C4}" srcOrd="0" destOrd="0" presId="urn:microsoft.com/office/officeart/2024/3/layout/hArchList1"/>
    <dgm:cxn modelId="{24FEBB83-551F-4A30-B85B-6C2C5073DA92}" type="presOf" srcId="{EF829484-59D0-4321-BE87-37B3C4AB4173}" destId="{F6C94829-0EA0-43A6-8CC9-03F12318BABC}" srcOrd="0" destOrd="0" presId="urn:microsoft.com/office/officeart/2024/3/layout/hArchList1"/>
    <dgm:cxn modelId="{4AF4C38E-79B5-4E2E-A1B9-463DD7E9FA39}" type="presOf" srcId="{185268A2-5D1C-413D-9904-EA0161695DCF}" destId="{8CA1AE99-E905-4926-B8C4-CEBD98F4451E}" srcOrd="0" destOrd="0" presId="urn:microsoft.com/office/officeart/2024/3/layout/hArchList1"/>
    <dgm:cxn modelId="{E1DBCF9B-F477-44BD-9A84-927013E3EFCE}" type="presOf" srcId="{C97C0F46-8FDA-45F2-9323-2B79CC23C8A4}" destId="{F10ECD73-43D7-4853-A7C9-1B018567C10F}" srcOrd="0" destOrd="0" presId="urn:microsoft.com/office/officeart/2024/3/layout/hArchList1"/>
    <dgm:cxn modelId="{F3CB0D9D-6FE2-44FC-8726-66487458B204}" type="presOf" srcId="{965F45DD-7930-4FE7-B5D5-1D0AE8EE8929}" destId="{391F9F10-A7C1-4ECC-B817-BDCDCF3D46DB}" srcOrd="0" destOrd="0" presId="urn:microsoft.com/office/officeart/2024/3/layout/hArchList1"/>
    <dgm:cxn modelId="{352CB3A2-162E-472D-8F78-1EE1590BFCEF}" srcId="{965F45DD-7930-4FE7-B5D5-1D0AE8EE8929}" destId="{C97C0F46-8FDA-45F2-9323-2B79CC23C8A4}" srcOrd="0" destOrd="0" parTransId="{90CF5AB7-1A74-44AF-85CF-78DE69DC5B09}" sibTransId="{A442AE1D-9600-4623-9F57-56EE69429E25}"/>
    <dgm:cxn modelId="{4B535CA8-CD22-4225-BCD2-5793E65C9BC5}" srcId="{07E22F1B-482C-4BFE-AFCE-ADC4ABC69BD2}" destId="{185268A2-5D1C-413D-9904-EA0161695DCF}" srcOrd="0" destOrd="0" parTransId="{E46C212B-555F-4C70-9AE6-52511A63997E}" sibTransId="{15A16582-9B04-4683-9214-51CD07104E3C}"/>
    <dgm:cxn modelId="{992C96DD-B7F9-4505-977C-E181896A7F1A}" type="presOf" srcId="{07E22F1B-482C-4BFE-AFCE-ADC4ABC69BD2}" destId="{C3AE7FD6-5EC3-4205-9EB4-749B7B5B15A8}" srcOrd="0" destOrd="0" presId="urn:microsoft.com/office/officeart/2024/3/layout/hArchList1"/>
    <dgm:cxn modelId="{15079EEF-FF68-4C1F-9102-47F7936B43D1}" type="presOf" srcId="{960E9081-EF0D-4362-A599-C634775774DF}" destId="{8F9D4E53-1DDC-4AA8-BC18-F8B3AD42A366}" srcOrd="0" destOrd="0" presId="urn:microsoft.com/office/officeart/2024/3/layout/hArchList1"/>
    <dgm:cxn modelId="{7CD03742-E2D3-4963-96A0-EFB84AFC7887}" type="presParOf" srcId="{63AD4BBC-54D0-4E4C-B316-8F9BEBB96F0C}" destId="{750CDAA9-586B-4254-A6F3-CB922038940E}" srcOrd="0" destOrd="0" presId="urn:microsoft.com/office/officeart/2024/3/layout/hArchList1"/>
    <dgm:cxn modelId="{1E1DA43A-50D8-4665-A8CE-EF32F8EECDD3}" type="presParOf" srcId="{750CDAA9-586B-4254-A6F3-CB922038940E}" destId="{391F9F10-A7C1-4ECC-B817-BDCDCF3D46DB}" srcOrd="0" destOrd="0" presId="urn:microsoft.com/office/officeart/2024/3/layout/hArchList1"/>
    <dgm:cxn modelId="{3EA2A014-F71A-4BD6-A51E-18B36DA1810A}" type="presParOf" srcId="{750CDAA9-586B-4254-A6F3-CB922038940E}" destId="{F10ECD73-43D7-4853-A7C9-1B018567C10F}" srcOrd="1" destOrd="0" presId="urn:microsoft.com/office/officeart/2024/3/layout/hArchList1"/>
    <dgm:cxn modelId="{85671155-B208-467E-BFF9-B2711FA1690C}" type="presParOf" srcId="{63AD4BBC-54D0-4E4C-B316-8F9BEBB96F0C}" destId="{F6C94829-0EA0-43A6-8CC9-03F12318BABC}" srcOrd="1" destOrd="0" presId="urn:microsoft.com/office/officeart/2024/3/layout/hArchList1"/>
    <dgm:cxn modelId="{AF3040DC-610D-40FE-A855-8FD37189B41F}" type="presParOf" srcId="{63AD4BBC-54D0-4E4C-B316-8F9BEBB96F0C}" destId="{75240483-A74C-4954-85A0-01D53C540138}" srcOrd="2" destOrd="0" presId="urn:microsoft.com/office/officeart/2024/3/layout/hArchList1"/>
    <dgm:cxn modelId="{DE39B8F5-0059-4453-9788-9CBCF0F92549}" type="presParOf" srcId="{75240483-A74C-4954-85A0-01D53C540138}" destId="{A2059CB6-2F83-417D-B79A-F868E4BB52F7}" srcOrd="0" destOrd="0" presId="urn:microsoft.com/office/officeart/2024/3/layout/hArchList1"/>
    <dgm:cxn modelId="{F8BCEF9C-1291-4EE0-BC07-8B0936929A84}" type="presParOf" srcId="{75240483-A74C-4954-85A0-01D53C540138}" destId="{8F9D4E53-1DDC-4AA8-BC18-F8B3AD42A366}" srcOrd="1" destOrd="0" presId="urn:microsoft.com/office/officeart/2024/3/layout/hArchList1"/>
    <dgm:cxn modelId="{C4E6FD42-A134-4DEA-95F9-4B6D8C037999}" type="presParOf" srcId="{63AD4BBC-54D0-4E4C-B316-8F9BEBB96F0C}" destId="{A631E2C8-21B2-499A-9DAD-B961B5F413C4}" srcOrd="3" destOrd="0" presId="urn:microsoft.com/office/officeart/2024/3/layout/hArchList1"/>
    <dgm:cxn modelId="{65D93A1E-C7AA-4A79-BBA6-DF52DDD9A291}" type="presParOf" srcId="{63AD4BBC-54D0-4E4C-B316-8F9BEBB96F0C}" destId="{60217B85-80CC-47DA-8763-0949546F0CA5}" srcOrd="4" destOrd="0" presId="urn:microsoft.com/office/officeart/2024/3/layout/hArchList1"/>
    <dgm:cxn modelId="{0B7E54F1-9CE2-4C5E-82C8-8475E0AD7740}" type="presParOf" srcId="{60217B85-80CC-47DA-8763-0949546F0CA5}" destId="{C3AE7FD6-5EC3-4205-9EB4-749B7B5B15A8}" srcOrd="0" destOrd="0" presId="urn:microsoft.com/office/officeart/2024/3/layout/hArchList1"/>
    <dgm:cxn modelId="{C2205BE7-FE1A-429A-825A-8E822DC71F8A}" type="presParOf" srcId="{60217B85-80CC-47DA-8763-0949546F0CA5}" destId="{8CA1AE99-E905-4926-B8C4-CEBD98F4451E}"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7047848-4B72-4631-ACA1-B56378196523}"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0B37CA32-7E5C-4559-8DF8-F4F37BA4D6C9}">
      <dgm:prSet/>
      <dgm:spPr/>
      <dgm:t>
        <a:bodyPr/>
        <a:lstStyle/>
        <a:p>
          <a:pPr>
            <a:lnSpc>
              <a:spcPct val="100000"/>
            </a:lnSpc>
            <a:defRPr b="1"/>
          </a:pPr>
          <a:r>
            <a:rPr lang="en-US"/>
            <a:t>Eligible Expense Types</a:t>
          </a:r>
        </a:p>
      </dgm:t>
    </dgm:pt>
    <dgm:pt modelId="{3245071B-BF43-4E46-8857-4CF731A62DE2}" type="parTrans" cxnId="{B04428A9-70C6-46E1-9C6B-176B235BF851}">
      <dgm:prSet/>
      <dgm:spPr/>
      <dgm:t>
        <a:bodyPr/>
        <a:lstStyle/>
        <a:p>
          <a:endParaRPr lang="en-US"/>
        </a:p>
      </dgm:t>
    </dgm:pt>
    <dgm:pt modelId="{0D265416-2E5A-4338-9A57-0E436C7F7B60}" type="sibTrans" cxnId="{B04428A9-70C6-46E1-9C6B-176B235BF851}">
      <dgm:prSet/>
      <dgm:spPr/>
      <dgm:t>
        <a:bodyPr/>
        <a:lstStyle/>
        <a:p>
          <a:pPr>
            <a:lnSpc>
              <a:spcPct val="100000"/>
            </a:lnSpc>
            <a:defRPr b="1"/>
          </a:pPr>
          <a:endParaRPr lang="en-US"/>
        </a:p>
      </dgm:t>
    </dgm:pt>
    <dgm:pt modelId="{1676D980-C3EA-4D55-9DC0-1C348AD7B584}">
      <dgm:prSet/>
      <dgm:spPr/>
      <dgm:t>
        <a:bodyPr/>
        <a:lstStyle/>
        <a:p>
          <a:pPr>
            <a:lnSpc>
              <a:spcPct val="100000"/>
            </a:lnSpc>
          </a:pPr>
          <a:r>
            <a:rPr lang="en-US" i="1"/>
            <a:t>Contractors can claim lodging, subsistence meals, and incidental overnight expenses during work-related overnight stays.</a:t>
          </a:r>
          <a:endParaRPr lang="en-US"/>
        </a:p>
      </dgm:t>
    </dgm:pt>
    <dgm:pt modelId="{D0681749-9BC4-4F37-91A5-4A93C84697FE}" type="parTrans" cxnId="{EB1DBE9F-F8E6-461B-B69F-FD9FB1E8ABFA}">
      <dgm:prSet/>
      <dgm:spPr/>
      <dgm:t>
        <a:bodyPr/>
        <a:lstStyle/>
        <a:p>
          <a:endParaRPr lang="en-US"/>
        </a:p>
      </dgm:t>
    </dgm:pt>
    <dgm:pt modelId="{3DD4F9BF-31DB-479C-B101-CF5EB3FC19C8}" type="sibTrans" cxnId="{EB1DBE9F-F8E6-461B-B69F-FD9FB1E8ABFA}">
      <dgm:prSet/>
      <dgm:spPr/>
      <dgm:t>
        <a:bodyPr/>
        <a:lstStyle/>
        <a:p>
          <a:endParaRPr lang="en-US"/>
        </a:p>
      </dgm:t>
    </dgm:pt>
    <dgm:pt modelId="{2387540F-33B0-4AE9-8664-D2B296EFE570}">
      <dgm:prSet/>
      <dgm:spPr/>
      <dgm:t>
        <a:bodyPr/>
        <a:lstStyle/>
        <a:p>
          <a:pPr>
            <a:lnSpc>
              <a:spcPct val="100000"/>
            </a:lnSpc>
            <a:defRPr b="1"/>
          </a:pPr>
          <a:r>
            <a:rPr lang="en-US"/>
            <a:t>HMRC Flat Rate Allowance</a:t>
          </a:r>
        </a:p>
      </dgm:t>
    </dgm:pt>
    <dgm:pt modelId="{CE753FCE-4A18-42F0-B454-CAED9D215181}" type="parTrans" cxnId="{D39ACA25-4AED-487E-A8FB-EB0985D46F76}">
      <dgm:prSet/>
      <dgm:spPr/>
      <dgm:t>
        <a:bodyPr/>
        <a:lstStyle/>
        <a:p>
          <a:endParaRPr lang="en-US"/>
        </a:p>
      </dgm:t>
    </dgm:pt>
    <dgm:pt modelId="{F00F67B4-4BE0-420B-B338-FC844B1C917C}" type="sibTrans" cxnId="{D39ACA25-4AED-487E-A8FB-EB0985D46F76}">
      <dgm:prSet/>
      <dgm:spPr/>
      <dgm:t>
        <a:bodyPr/>
        <a:lstStyle/>
        <a:p>
          <a:pPr>
            <a:lnSpc>
              <a:spcPct val="100000"/>
            </a:lnSpc>
            <a:defRPr b="1"/>
          </a:pPr>
          <a:endParaRPr lang="en-US"/>
        </a:p>
      </dgm:t>
    </dgm:pt>
    <dgm:pt modelId="{290A33C4-1DA5-4294-B3FC-4D891B9FD57D}">
      <dgm:prSet/>
      <dgm:spPr/>
      <dgm:t>
        <a:bodyPr/>
        <a:lstStyle/>
        <a:p>
          <a:pPr>
            <a:lnSpc>
              <a:spcPct val="100000"/>
            </a:lnSpc>
          </a:pPr>
          <a:r>
            <a:rPr lang="en-US" i="1"/>
            <a:t>HMRC permits a flat rate of £5 per night for incidental overnight expenses without needing receipts in the UK.</a:t>
          </a:r>
          <a:endParaRPr lang="en-US"/>
        </a:p>
      </dgm:t>
    </dgm:pt>
    <dgm:pt modelId="{D53CEE24-B04D-4462-AD75-C3325361DA81}" type="parTrans" cxnId="{3164CB1A-CBD4-487B-BAD6-2EED1860D031}">
      <dgm:prSet/>
      <dgm:spPr/>
      <dgm:t>
        <a:bodyPr/>
        <a:lstStyle/>
        <a:p>
          <a:endParaRPr lang="en-US"/>
        </a:p>
      </dgm:t>
    </dgm:pt>
    <dgm:pt modelId="{1F337CB8-21DA-443C-8EB3-D5CC088B93DA}" type="sibTrans" cxnId="{3164CB1A-CBD4-487B-BAD6-2EED1860D031}">
      <dgm:prSet/>
      <dgm:spPr/>
      <dgm:t>
        <a:bodyPr/>
        <a:lstStyle/>
        <a:p>
          <a:endParaRPr lang="en-US"/>
        </a:p>
      </dgm:t>
    </dgm:pt>
    <dgm:pt modelId="{0F284599-1B55-4FC2-9ACD-AFE2EECF778F}">
      <dgm:prSet/>
      <dgm:spPr/>
      <dgm:t>
        <a:bodyPr/>
        <a:lstStyle/>
        <a:p>
          <a:pPr>
            <a:lnSpc>
              <a:spcPct val="100000"/>
            </a:lnSpc>
            <a:defRPr b="1"/>
          </a:pPr>
          <a:r>
            <a:rPr lang="en-US"/>
            <a:t>Compliance and Documentation</a:t>
          </a:r>
        </a:p>
      </dgm:t>
    </dgm:pt>
    <dgm:pt modelId="{8772EEA1-1E20-490F-BDE9-DC02040F406E}" type="parTrans" cxnId="{821C542B-A1B7-4111-AEB8-2E024FC97CA2}">
      <dgm:prSet/>
      <dgm:spPr/>
      <dgm:t>
        <a:bodyPr/>
        <a:lstStyle/>
        <a:p>
          <a:endParaRPr lang="en-US"/>
        </a:p>
      </dgm:t>
    </dgm:pt>
    <dgm:pt modelId="{B87C28A1-5989-4BA0-8518-955D7ED946F4}" type="sibTrans" cxnId="{821C542B-A1B7-4111-AEB8-2E024FC97CA2}">
      <dgm:prSet/>
      <dgm:spPr/>
      <dgm:t>
        <a:bodyPr/>
        <a:lstStyle/>
        <a:p>
          <a:endParaRPr lang="en-US"/>
        </a:p>
      </dgm:t>
    </dgm:pt>
    <dgm:pt modelId="{928DA629-0216-4B7A-A9FC-68C758D71D75}">
      <dgm:prSet/>
      <dgm:spPr/>
      <dgm:t>
        <a:bodyPr/>
        <a:lstStyle/>
        <a:p>
          <a:pPr>
            <a:lnSpc>
              <a:spcPct val="100000"/>
            </a:lnSpc>
          </a:pPr>
          <a:r>
            <a:rPr lang="en-US" i="1"/>
            <a:t>Maintaining proper documentation and following HMRC rules ensures claims are compliant and beneficial for contractors.</a:t>
          </a:r>
          <a:endParaRPr lang="en-US"/>
        </a:p>
      </dgm:t>
    </dgm:pt>
    <dgm:pt modelId="{0380B640-86C5-47AB-9386-AA4F83FCE397}" type="parTrans" cxnId="{BCBF71C1-A616-4D0D-9115-7D91136D1F59}">
      <dgm:prSet/>
      <dgm:spPr/>
      <dgm:t>
        <a:bodyPr/>
        <a:lstStyle/>
        <a:p>
          <a:endParaRPr lang="en-US"/>
        </a:p>
      </dgm:t>
    </dgm:pt>
    <dgm:pt modelId="{8CC8392F-9A0A-483D-A41C-9E9E91ED74FC}" type="sibTrans" cxnId="{BCBF71C1-A616-4D0D-9115-7D91136D1F59}">
      <dgm:prSet/>
      <dgm:spPr/>
      <dgm:t>
        <a:bodyPr/>
        <a:lstStyle/>
        <a:p>
          <a:endParaRPr lang="en-US"/>
        </a:p>
      </dgm:t>
    </dgm:pt>
    <dgm:pt modelId="{D6B90F21-A661-4307-A7A0-E9DB21625EFC}" type="pres">
      <dgm:prSet presAssocID="{47047848-4B72-4631-ACA1-B56378196523}" presName="Name0" presStyleCnt="0">
        <dgm:presLayoutVars>
          <dgm:dir/>
          <dgm:resizeHandles val="exact"/>
        </dgm:presLayoutVars>
      </dgm:prSet>
      <dgm:spPr/>
    </dgm:pt>
    <dgm:pt modelId="{4CF03E6A-5FF5-44B2-997E-2CDF68FD855E}" type="pres">
      <dgm:prSet presAssocID="{0B37CA32-7E5C-4559-8DF8-F4F37BA4D6C9}" presName="compNode" presStyleCnt="0"/>
      <dgm:spPr/>
    </dgm:pt>
    <dgm:pt modelId="{EDA1BB94-5AAB-4ED5-B666-E84F8EC05588}" type="pres">
      <dgm:prSet presAssocID="{0B37CA32-7E5C-4559-8DF8-F4F37BA4D6C9}" presName="pictRect" presStyleLbl="revTx" presStyleIdx="0" presStyleCnt="6">
        <dgm:presLayoutVars>
          <dgm:chMax val="0"/>
          <dgm:bulletEnabled/>
        </dgm:presLayoutVars>
      </dgm:prSet>
      <dgm:spPr/>
    </dgm:pt>
    <dgm:pt modelId="{D3AB1A58-E024-4042-84BF-806531067C30}" type="pres">
      <dgm:prSet presAssocID="{0B37CA32-7E5C-4559-8DF8-F4F37BA4D6C9}" presName="textRect" presStyleLbl="revTx" presStyleIdx="1" presStyleCnt="6">
        <dgm:presLayoutVars>
          <dgm:bulletEnabled/>
        </dgm:presLayoutVars>
      </dgm:prSet>
      <dgm:spPr/>
    </dgm:pt>
    <dgm:pt modelId="{1B8D00A8-1B62-4A5A-A92E-37FD4395A205}" type="pres">
      <dgm:prSet presAssocID="{0D265416-2E5A-4338-9A57-0E436C7F7B60}" presName="sibTrans" presStyleLbl="sibTrans2D1" presStyleIdx="0" presStyleCnt="0"/>
      <dgm:spPr/>
    </dgm:pt>
    <dgm:pt modelId="{FDDB5C57-2C95-41DA-A9AC-CB115703C1B9}" type="pres">
      <dgm:prSet presAssocID="{2387540F-33B0-4AE9-8664-D2B296EFE570}" presName="compNode" presStyleCnt="0"/>
      <dgm:spPr/>
    </dgm:pt>
    <dgm:pt modelId="{92760E49-D08B-49B8-9B88-B3CD1C7D7FC1}" type="pres">
      <dgm:prSet presAssocID="{2387540F-33B0-4AE9-8664-D2B296EFE570}" presName="pictRect" presStyleLbl="revTx" presStyleIdx="2" presStyleCnt="6">
        <dgm:presLayoutVars>
          <dgm:chMax val="0"/>
          <dgm:bulletEnabled/>
        </dgm:presLayoutVars>
      </dgm:prSet>
      <dgm:spPr/>
    </dgm:pt>
    <dgm:pt modelId="{EC4D5252-11F6-4F93-B4B4-C54241CA9173}" type="pres">
      <dgm:prSet presAssocID="{2387540F-33B0-4AE9-8664-D2B296EFE570}" presName="textRect" presStyleLbl="revTx" presStyleIdx="3" presStyleCnt="6">
        <dgm:presLayoutVars>
          <dgm:bulletEnabled/>
        </dgm:presLayoutVars>
      </dgm:prSet>
      <dgm:spPr/>
    </dgm:pt>
    <dgm:pt modelId="{2FB70F35-F007-4652-9B2C-692106F49AC9}" type="pres">
      <dgm:prSet presAssocID="{F00F67B4-4BE0-420B-B338-FC844B1C917C}" presName="sibTrans" presStyleLbl="sibTrans2D1" presStyleIdx="0" presStyleCnt="0"/>
      <dgm:spPr/>
    </dgm:pt>
    <dgm:pt modelId="{66E7C767-3AEC-4773-A75F-98613484590B}" type="pres">
      <dgm:prSet presAssocID="{0F284599-1B55-4FC2-9ACD-AFE2EECF778F}" presName="compNode" presStyleCnt="0"/>
      <dgm:spPr/>
    </dgm:pt>
    <dgm:pt modelId="{617A4E99-3112-40AC-8FC6-C2D8C44503B3}" type="pres">
      <dgm:prSet presAssocID="{0F284599-1B55-4FC2-9ACD-AFE2EECF778F}" presName="pictRect" presStyleLbl="revTx" presStyleIdx="4" presStyleCnt="6">
        <dgm:presLayoutVars>
          <dgm:chMax val="0"/>
          <dgm:bulletEnabled/>
        </dgm:presLayoutVars>
      </dgm:prSet>
      <dgm:spPr/>
    </dgm:pt>
    <dgm:pt modelId="{12DF7AA4-68C4-4147-B012-910A084CF367}" type="pres">
      <dgm:prSet presAssocID="{0F284599-1B55-4FC2-9ACD-AFE2EECF778F}" presName="textRect" presStyleLbl="revTx" presStyleIdx="5" presStyleCnt="6">
        <dgm:presLayoutVars>
          <dgm:bulletEnabled/>
        </dgm:presLayoutVars>
      </dgm:prSet>
      <dgm:spPr/>
    </dgm:pt>
  </dgm:ptLst>
  <dgm:cxnLst>
    <dgm:cxn modelId="{A90E5510-69AF-44DD-933B-29C47AB4E688}" type="presOf" srcId="{47047848-4B72-4631-ACA1-B56378196523}" destId="{D6B90F21-A661-4307-A7A0-E9DB21625EFC}" srcOrd="0" destOrd="0" presId="urn:microsoft.com/office/officeart/2024/3/layout/hArchList1"/>
    <dgm:cxn modelId="{75BD1A17-1CDA-400B-8A20-C4F3B47FC50B}" type="presOf" srcId="{1676D980-C3EA-4D55-9DC0-1C348AD7B584}" destId="{D3AB1A58-E024-4042-84BF-806531067C30}" srcOrd="0" destOrd="0" presId="urn:microsoft.com/office/officeart/2024/3/layout/hArchList1"/>
    <dgm:cxn modelId="{3164CB1A-CBD4-487B-BAD6-2EED1860D031}" srcId="{2387540F-33B0-4AE9-8664-D2B296EFE570}" destId="{290A33C4-1DA5-4294-B3FC-4D891B9FD57D}" srcOrd="0" destOrd="0" parTransId="{D53CEE24-B04D-4462-AD75-C3325361DA81}" sibTransId="{1F337CB8-21DA-443C-8EB3-D5CC088B93DA}"/>
    <dgm:cxn modelId="{D39ACA25-4AED-487E-A8FB-EB0985D46F76}" srcId="{47047848-4B72-4631-ACA1-B56378196523}" destId="{2387540F-33B0-4AE9-8664-D2B296EFE570}" srcOrd="1" destOrd="0" parTransId="{CE753FCE-4A18-42F0-B454-CAED9D215181}" sibTransId="{F00F67B4-4BE0-420B-B338-FC844B1C917C}"/>
    <dgm:cxn modelId="{821C542B-A1B7-4111-AEB8-2E024FC97CA2}" srcId="{47047848-4B72-4631-ACA1-B56378196523}" destId="{0F284599-1B55-4FC2-9ACD-AFE2EECF778F}" srcOrd="2" destOrd="0" parTransId="{8772EEA1-1E20-490F-BDE9-DC02040F406E}" sibTransId="{B87C28A1-5989-4BA0-8518-955D7ED946F4}"/>
    <dgm:cxn modelId="{D2689E66-8511-4F3E-995E-FC11A234E9E2}" type="presOf" srcId="{290A33C4-1DA5-4294-B3FC-4D891B9FD57D}" destId="{EC4D5252-11F6-4F93-B4B4-C54241CA9173}" srcOrd="0" destOrd="0" presId="urn:microsoft.com/office/officeart/2024/3/layout/hArchList1"/>
    <dgm:cxn modelId="{7E276377-DD81-4E3C-BC2A-F5DADAD14715}" type="presOf" srcId="{F00F67B4-4BE0-420B-B338-FC844B1C917C}" destId="{2FB70F35-F007-4652-9B2C-692106F49AC9}" srcOrd="0" destOrd="0" presId="urn:microsoft.com/office/officeart/2024/3/layout/hArchList1"/>
    <dgm:cxn modelId="{527B1594-9C8B-4961-8D2E-15D414921CA8}" type="presOf" srcId="{0D265416-2E5A-4338-9A57-0E436C7F7B60}" destId="{1B8D00A8-1B62-4A5A-A92E-37FD4395A205}" srcOrd="0" destOrd="0" presId="urn:microsoft.com/office/officeart/2024/3/layout/hArchList1"/>
    <dgm:cxn modelId="{EB1DBE9F-F8E6-461B-B69F-FD9FB1E8ABFA}" srcId="{0B37CA32-7E5C-4559-8DF8-F4F37BA4D6C9}" destId="{1676D980-C3EA-4D55-9DC0-1C348AD7B584}" srcOrd="0" destOrd="0" parTransId="{D0681749-9BC4-4F37-91A5-4A93C84697FE}" sibTransId="{3DD4F9BF-31DB-479C-B101-CF5EB3FC19C8}"/>
    <dgm:cxn modelId="{B04428A9-70C6-46E1-9C6B-176B235BF851}" srcId="{47047848-4B72-4631-ACA1-B56378196523}" destId="{0B37CA32-7E5C-4559-8DF8-F4F37BA4D6C9}" srcOrd="0" destOrd="0" parTransId="{3245071B-BF43-4E46-8857-4CF731A62DE2}" sibTransId="{0D265416-2E5A-4338-9A57-0E436C7F7B60}"/>
    <dgm:cxn modelId="{E158FBAC-3430-40E6-A28E-D97DFF089B0A}" type="presOf" srcId="{2387540F-33B0-4AE9-8664-D2B296EFE570}" destId="{92760E49-D08B-49B8-9B88-B3CD1C7D7FC1}" srcOrd="0" destOrd="0" presId="urn:microsoft.com/office/officeart/2024/3/layout/hArchList1"/>
    <dgm:cxn modelId="{BCBF71C1-A616-4D0D-9115-7D91136D1F59}" srcId="{0F284599-1B55-4FC2-9ACD-AFE2EECF778F}" destId="{928DA629-0216-4B7A-A9FC-68C758D71D75}" srcOrd="0" destOrd="0" parTransId="{0380B640-86C5-47AB-9386-AA4F83FCE397}" sibTransId="{8CC8392F-9A0A-483D-A41C-9E9E91ED74FC}"/>
    <dgm:cxn modelId="{398593DA-040E-4538-A252-2439499C5BBA}" type="presOf" srcId="{0B37CA32-7E5C-4559-8DF8-F4F37BA4D6C9}" destId="{EDA1BB94-5AAB-4ED5-B666-E84F8EC05588}" srcOrd="0" destOrd="0" presId="urn:microsoft.com/office/officeart/2024/3/layout/hArchList1"/>
    <dgm:cxn modelId="{4228A4DE-EB03-44AC-8A83-0B6F0844BCED}" type="presOf" srcId="{928DA629-0216-4B7A-A9FC-68C758D71D75}" destId="{12DF7AA4-68C4-4147-B012-910A084CF367}" srcOrd="0" destOrd="0" presId="urn:microsoft.com/office/officeart/2024/3/layout/hArchList1"/>
    <dgm:cxn modelId="{A611A6E5-4578-4B0C-BB9D-D636375DE9D3}" type="presOf" srcId="{0F284599-1B55-4FC2-9ACD-AFE2EECF778F}" destId="{617A4E99-3112-40AC-8FC6-C2D8C44503B3}" srcOrd="0" destOrd="0" presId="urn:microsoft.com/office/officeart/2024/3/layout/hArchList1"/>
    <dgm:cxn modelId="{F9A1F312-EADF-4F74-A28B-A64785271ABE}" type="presParOf" srcId="{D6B90F21-A661-4307-A7A0-E9DB21625EFC}" destId="{4CF03E6A-5FF5-44B2-997E-2CDF68FD855E}" srcOrd="0" destOrd="0" presId="urn:microsoft.com/office/officeart/2024/3/layout/hArchList1"/>
    <dgm:cxn modelId="{E871B433-885C-4F82-A34A-263E02AC5168}" type="presParOf" srcId="{4CF03E6A-5FF5-44B2-997E-2CDF68FD855E}" destId="{EDA1BB94-5AAB-4ED5-B666-E84F8EC05588}" srcOrd="0" destOrd="0" presId="urn:microsoft.com/office/officeart/2024/3/layout/hArchList1"/>
    <dgm:cxn modelId="{A9BDE5C7-87E4-4BE4-96F8-DF51A04E3656}" type="presParOf" srcId="{4CF03E6A-5FF5-44B2-997E-2CDF68FD855E}" destId="{D3AB1A58-E024-4042-84BF-806531067C30}" srcOrd="1" destOrd="0" presId="urn:microsoft.com/office/officeart/2024/3/layout/hArchList1"/>
    <dgm:cxn modelId="{322F79A1-FC75-48BA-8A57-745702E31D98}" type="presParOf" srcId="{D6B90F21-A661-4307-A7A0-E9DB21625EFC}" destId="{1B8D00A8-1B62-4A5A-A92E-37FD4395A205}" srcOrd="1" destOrd="0" presId="urn:microsoft.com/office/officeart/2024/3/layout/hArchList1"/>
    <dgm:cxn modelId="{61C2A84B-1190-4B97-8B19-1375D6CA4C92}" type="presParOf" srcId="{D6B90F21-A661-4307-A7A0-E9DB21625EFC}" destId="{FDDB5C57-2C95-41DA-A9AC-CB115703C1B9}" srcOrd="2" destOrd="0" presId="urn:microsoft.com/office/officeart/2024/3/layout/hArchList1"/>
    <dgm:cxn modelId="{CD7E30D9-522D-4F93-B8EC-D9231CD3995E}" type="presParOf" srcId="{FDDB5C57-2C95-41DA-A9AC-CB115703C1B9}" destId="{92760E49-D08B-49B8-9B88-B3CD1C7D7FC1}" srcOrd="0" destOrd="0" presId="urn:microsoft.com/office/officeart/2024/3/layout/hArchList1"/>
    <dgm:cxn modelId="{051DD59E-FF24-4571-977D-F5628B19329E}" type="presParOf" srcId="{FDDB5C57-2C95-41DA-A9AC-CB115703C1B9}" destId="{EC4D5252-11F6-4F93-B4B4-C54241CA9173}" srcOrd="1" destOrd="0" presId="urn:microsoft.com/office/officeart/2024/3/layout/hArchList1"/>
    <dgm:cxn modelId="{BE6D33BB-E260-4F65-B20F-AB24497E3BA3}" type="presParOf" srcId="{D6B90F21-A661-4307-A7A0-E9DB21625EFC}" destId="{2FB70F35-F007-4652-9B2C-692106F49AC9}" srcOrd="3" destOrd="0" presId="urn:microsoft.com/office/officeart/2024/3/layout/hArchList1"/>
    <dgm:cxn modelId="{E3896A3A-F8BB-4D26-801E-C3676C963620}" type="presParOf" srcId="{D6B90F21-A661-4307-A7A0-E9DB21625EFC}" destId="{66E7C767-3AEC-4773-A75F-98613484590B}" srcOrd="4" destOrd="0" presId="urn:microsoft.com/office/officeart/2024/3/layout/hArchList1"/>
    <dgm:cxn modelId="{099394A4-16CF-4F40-BAE2-AB21D22132B4}" type="presParOf" srcId="{66E7C767-3AEC-4773-A75F-98613484590B}" destId="{617A4E99-3112-40AC-8FC6-C2D8C44503B3}" srcOrd="0" destOrd="0" presId="urn:microsoft.com/office/officeart/2024/3/layout/hArchList1"/>
    <dgm:cxn modelId="{03A15534-F056-4B44-82CE-DECD54142827}" type="presParOf" srcId="{66E7C767-3AEC-4773-A75F-98613484590B}" destId="{12DF7AA4-68C4-4147-B012-910A084CF367}"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A3D3C93-A486-4DC3-947A-962F279F2194}"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BEC94D76-3395-400B-9A15-B6A2FDE22001}">
      <dgm:prSet/>
      <dgm:spPr/>
      <dgm:t>
        <a:bodyPr/>
        <a:lstStyle/>
        <a:p>
          <a:pPr>
            <a:lnSpc>
              <a:spcPct val="100000"/>
            </a:lnSpc>
            <a:defRPr b="1"/>
          </a:pPr>
          <a:r>
            <a:rPr lang="en-US"/>
            <a:t>Comprehensive Tax Efficiency</a:t>
          </a:r>
        </a:p>
      </dgm:t>
    </dgm:pt>
    <dgm:pt modelId="{A607F9FD-0B48-409B-9510-D6C74BAC6C3E}" type="parTrans" cxnId="{2B99FFAE-6FFE-4D4A-A468-F1914EBA39EE}">
      <dgm:prSet/>
      <dgm:spPr/>
      <dgm:t>
        <a:bodyPr/>
        <a:lstStyle/>
        <a:p>
          <a:endParaRPr lang="en-US"/>
        </a:p>
      </dgm:t>
    </dgm:pt>
    <dgm:pt modelId="{CB4E91B0-6A1C-480B-B297-C0DD297A33AE}" type="sibTrans" cxnId="{2B99FFAE-6FFE-4D4A-A468-F1914EBA39EE}">
      <dgm:prSet/>
      <dgm:spPr/>
      <dgm:t>
        <a:bodyPr/>
        <a:lstStyle/>
        <a:p>
          <a:pPr>
            <a:lnSpc>
              <a:spcPct val="100000"/>
            </a:lnSpc>
            <a:defRPr b="1"/>
          </a:pPr>
          <a:endParaRPr lang="en-US"/>
        </a:p>
      </dgm:t>
    </dgm:pt>
    <dgm:pt modelId="{8487D31B-A515-4DE3-92F8-1C5CFA83BD74}">
      <dgm:prSet/>
      <dgm:spPr/>
      <dgm:t>
        <a:bodyPr/>
        <a:lstStyle/>
        <a:p>
          <a:pPr>
            <a:lnSpc>
              <a:spcPct val="100000"/>
            </a:lnSpc>
          </a:pPr>
          <a:r>
            <a:rPr lang="en-US" i="1"/>
            <a:t>The checklist initiates a thorough approach to maximizing tax efficiency for contractors, ensuring compliance and savings.</a:t>
          </a:r>
          <a:endParaRPr lang="en-US"/>
        </a:p>
      </dgm:t>
    </dgm:pt>
    <dgm:pt modelId="{1CC24157-B96A-4B2F-9521-96E4CA5E88E2}" type="parTrans" cxnId="{F572EF14-026C-4F84-9D50-AE4C3F39946D}">
      <dgm:prSet/>
      <dgm:spPr/>
      <dgm:t>
        <a:bodyPr/>
        <a:lstStyle/>
        <a:p>
          <a:endParaRPr lang="en-US"/>
        </a:p>
      </dgm:t>
    </dgm:pt>
    <dgm:pt modelId="{1F6E707E-121A-4B2C-AAD6-0DD1FD096225}" type="sibTrans" cxnId="{F572EF14-026C-4F84-9D50-AE4C3F39946D}">
      <dgm:prSet/>
      <dgm:spPr/>
      <dgm:t>
        <a:bodyPr/>
        <a:lstStyle/>
        <a:p>
          <a:endParaRPr lang="en-US"/>
        </a:p>
      </dgm:t>
    </dgm:pt>
    <dgm:pt modelId="{E13D6BE8-4960-41DA-B1F1-F43FC22D0FA7}">
      <dgm:prSet/>
      <dgm:spPr/>
      <dgm:t>
        <a:bodyPr/>
        <a:lstStyle/>
        <a:p>
          <a:pPr>
            <a:lnSpc>
              <a:spcPct val="100000"/>
            </a:lnSpc>
            <a:defRPr b="1"/>
          </a:pPr>
          <a:r>
            <a:rPr lang="en-US"/>
            <a:t>Professional Guidance Importance</a:t>
          </a:r>
        </a:p>
      </dgm:t>
    </dgm:pt>
    <dgm:pt modelId="{8824C3C4-7D66-4C16-BFDC-09E551BC7297}" type="parTrans" cxnId="{6BD5CF46-0894-4D8A-8FDA-44D461EDD34C}">
      <dgm:prSet/>
      <dgm:spPr/>
      <dgm:t>
        <a:bodyPr/>
        <a:lstStyle/>
        <a:p>
          <a:endParaRPr lang="en-US"/>
        </a:p>
      </dgm:t>
    </dgm:pt>
    <dgm:pt modelId="{841A4040-3D75-4F50-B062-883EACDB7354}" type="sibTrans" cxnId="{6BD5CF46-0894-4D8A-8FDA-44D461EDD34C}">
      <dgm:prSet/>
      <dgm:spPr/>
      <dgm:t>
        <a:bodyPr/>
        <a:lstStyle/>
        <a:p>
          <a:pPr>
            <a:lnSpc>
              <a:spcPct val="100000"/>
            </a:lnSpc>
            <a:defRPr b="1"/>
          </a:pPr>
          <a:endParaRPr lang="en-US"/>
        </a:p>
      </dgm:t>
    </dgm:pt>
    <dgm:pt modelId="{35B16CBD-6E98-41F1-ABC7-DFB3065C9010}">
      <dgm:prSet/>
      <dgm:spPr/>
      <dgm:t>
        <a:bodyPr/>
        <a:lstStyle/>
        <a:p>
          <a:pPr>
            <a:lnSpc>
              <a:spcPct val="100000"/>
            </a:lnSpc>
          </a:pPr>
          <a:r>
            <a:rPr lang="en-US" i="1"/>
            <a:t>Expert advice helps clarify the fine line between valid deductions and disallowed expenses, optimizing claims.</a:t>
          </a:r>
          <a:endParaRPr lang="en-US"/>
        </a:p>
      </dgm:t>
    </dgm:pt>
    <dgm:pt modelId="{84B54AFA-903C-4847-A662-F010B3DA1F49}" type="parTrans" cxnId="{199788CA-D13F-4F89-8632-5FEF9A95CB0C}">
      <dgm:prSet/>
      <dgm:spPr/>
      <dgm:t>
        <a:bodyPr/>
        <a:lstStyle/>
        <a:p>
          <a:endParaRPr lang="en-US"/>
        </a:p>
      </dgm:t>
    </dgm:pt>
    <dgm:pt modelId="{ECA7BF2A-CC6B-4D8C-907E-97EF799E6067}" type="sibTrans" cxnId="{199788CA-D13F-4F89-8632-5FEF9A95CB0C}">
      <dgm:prSet/>
      <dgm:spPr/>
      <dgm:t>
        <a:bodyPr/>
        <a:lstStyle/>
        <a:p>
          <a:endParaRPr lang="en-US"/>
        </a:p>
      </dgm:t>
    </dgm:pt>
    <dgm:pt modelId="{0128BEC4-1B4D-4D26-A5F8-76939C8B20C4}">
      <dgm:prSet/>
      <dgm:spPr/>
      <dgm:t>
        <a:bodyPr/>
        <a:lstStyle/>
        <a:p>
          <a:pPr>
            <a:lnSpc>
              <a:spcPct val="100000"/>
            </a:lnSpc>
            <a:defRPr b="1"/>
          </a:pPr>
          <a:r>
            <a:rPr lang="en-US"/>
            <a:t>Free Personalized Consultation</a:t>
          </a:r>
        </a:p>
      </dgm:t>
    </dgm:pt>
    <dgm:pt modelId="{24EA1884-F189-4013-89AD-85BA9A7A5D8B}" type="parTrans" cxnId="{21F1E524-2DAB-4E2C-AC19-06AF86A8DA9D}">
      <dgm:prSet/>
      <dgm:spPr/>
      <dgm:t>
        <a:bodyPr/>
        <a:lstStyle/>
        <a:p>
          <a:endParaRPr lang="en-US"/>
        </a:p>
      </dgm:t>
    </dgm:pt>
    <dgm:pt modelId="{5EF3B671-9FE1-45FE-9587-6E179BC9C1C8}" type="sibTrans" cxnId="{21F1E524-2DAB-4E2C-AC19-06AF86A8DA9D}">
      <dgm:prSet/>
      <dgm:spPr/>
      <dgm:t>
        <a:bodyPr/>
        <a:lstStyle/>
        <a:p>
          <a:endParaRPr lang="en-US"/>
        </a:p>
      </dgm:t>
    </dgm:pt>
    <dgm:pt modelId="{0886EFED-8E4D-4148-98F0-E6CB2C8D2E50}">
      <dgm:prSet/>
      <dgm:spPr/>
      <dgm:t>
        <a:bodyPr/>
        <a:lstStyle/>
        <a:p>
          <a:pPr>
            <a:lnSpc>
              <a:spcPct val="100000"/>
            </a:lnSpc>
          </a:pPr>
          <a:r>
            <a:rPr lang="en-US" i="1"/>
            <a:t>Booking a no-obligation Tax Health Check offers tailored insights to identify missed opportunities and improve financial strategy.</a:t>
          </a:r>
          <a:endParaRPr lang="en-US"/>
        </a:p>
      </dgm:t>
    </dgm:pt>
    <dgm:pt modelId="{624C2B4C-DB54-489E-8DE5-E820059AD112}" type="parTrans" cxnId="{F8C658AB-7FE2-4DF0-9609-C0E54837B79F}">
      <dgm:prSet/>
      <dgm:spPr/>
      <dgm:t>
        <a:bodyPr/>
        <a:lstStyle/>
        <a:p>
          <a:endParaRPr lang="en-US"/>
        </a:p>
      </dgm:t>
    </dgm:pt>
    <dgm:pt modelId="{CC3E00CA-284C-4A1F-93CF-6261720ED09A}" type="sibTrans" cxnId="{F8C658AB-7FE2-4DF0-9609-C0E54837B79F}">
      <dgm:prSet/>
      <dgm:spPr/>
      <dgm:t>
        <a:bodyPr/>
        <a:lstStyle/>
        <a:p>
          <a:endParaRPr lang="en-US"/>
        </a:p>
      </dgm:t>
    </dgm:pt>
    <dgm:pt modelId="{02457DA4-3F2A-49DA-8A2B-678684978C41}" type="pres">
      <dgm:prSet presAssocID="{1A3D3C93-A486-4DC3-947A-962F279F2194}" presName="Name0" presStyleCnt="0">
        <dgm:presLayoutVars>
          <dgm:dir/>
          <dgm:resizeHandles val="exact"/>
        </dgm:presLayoutVars>
      </dgm:prSet>
      <dgm:spPr/>
    </dgm:pt>
    <dgm:pt modelId="{EBD2D47B-45E3-40B4-8E3A-BDFB9DB314CA}" type="pres">
      <dgm:prSet presAssocID="{BEC94D76-3395-400B-9A15-B6A2FDE22001}" presName="compNode" presStyleCnt="0"/>
      <dgm:spPr/>
    </dgm:pt>
    <dgm:pt modelId="{78DBAB71-3106-4B4E-BC39-E661881F1555}" type="pres">
      <dgm:prSet presAssocID="{BEC94D76-3395-400B-9A15-B6A2FDE22001}" presName="pictRect" presStyleLbl="revTx" presStyleIdx="0" presStyleCnt="6">
        <dgm:presLayoutVars>
          <dgm:chMax val="0"/>
          <dgm:bulletEnabled/>
        </dgm:presLayoutVars>
      </dgm:prSet>
      <dgm:spPr/>
    </dgm:pt>
    <dgm:pt modelId="{A2ABE1DF-0073-49AE-B4D8-5B4A22BA106D}" type="pres">
      <dgm:prSet presAssocID="{BEC94D76-3395-400B-9A15-B6A2FDE22001}" presName="textRect" presStyleLbl="revTx" presStyleIdx="1" presStyleCnt="6">
        <dgm:presLayoutVars>
          <dgm:bulletEnabled/>
        </dgm:presLayoutVars>
      </dgm:prSet>
      <dgm:spPr/>
    </dgm:pt>
    <dgm:pt modelId="{2B1678CA-7833-452C-83BF-EB0BDC00D183}" type="pres">
      <dgm:prSet presAssocID="{CB4E91B0-6A1C-480B-B297-C0DD297A33AE}" presName="sibTrans" presStyleLbl="sibTrans2D1" presStyleIdx="0" presStyleCnt="0"/>
      <dgm:spPr/>
    </dgm:pt>
    <dgm:pt modelId="{A7DAA0A3-A6BC-4F26-A82A-79279EC0DAAA}" type="pres">
      <dgm:prSet presAssocID="{E13D6BE8-4960-41DA-B1F1-F43FC22D0FA7}" presName="compNode" presStyleCnt="0"/>
      <dgm:spPr/>
    </dgm:pt>
    <dgm:pt modelId="{A79FBA0D-8293-4BA8-8125-A4BFE5FED73A}" type="pres">
      <dgm:prSet presAssocID="{E13D6BE8-4960-41DA-B1F1-F43FC22D0FA7}" presName="pictRect" presStyleLbl="revTx" presStyleIdx="2" presStyleCnt="6">
        <dgm:presLayoutVars>
          <dgm:chMax val="0"/>
          <dgm:bulletEnabled/>
        </dgm:presLayoutVars>
      </dgm:prSet>
      <dgm:spPr/>
    </dgm:pt>
    <dgm:pt modelId="{5D7B8523-0716-4DAF-AEDB-5E2F09878D5C}" type="pres">
      <dgm:prSet presAssocID="{E13D6BE8-4960-41DA-B1F1-F43FC22D0FA7}" presName="textRect" presStyleLbl="revTx" presStyleIdx="3" presStyleCnt="6">
        <dgm:presLayoutVars>
          <dgm:bulletEnabled/>
        </dgm:presLayoutVars>
      </dgm:prSet>
      <dgm:spPr/>
    </dgm:pt>
    <dgm:pt modelId="{139F7C1D-E1E5-49C8-A3E6-D6EE1AF1B6D3}" type="pres">
      <dgm:prSet presAssocID="{841A4040-3D75-4F50-B062-883EACDB7354}" presName="sibTrans" presStyleLbl="sibTrans2D1" presStyleIdx="0" presStyleCnt="0"/>
      <dgm:spPr/>
    </dgm:pt>
    <dgm:pt modelId="{6C34D693-8E4D-4BDF-96F7-2CE135CD9DD7}" type="pres">
      <dgm:prSet presAssocID="{0128BEC4-1B4D-4D26-A5F8-76939C8B20C4}" presName="compNode" presStyleCnt="0"/>
      <dgm:spPr/>
    </dgm:pt>
    <dgm:pt modelId="{31C5CC42-A756-4473-AD8C-D88883324084}" type="pres">
      <dgm:prSet presAssocID="{0128BEC4-1B4D-4D26-A5F8-76939C8B20C4}" presName="pictRect" presStyleLbl="revTx" presStyleIdx="4" presStyleCnt="6">
        <dgm:presLayoutVars>
          <dgm:chMax val="0"/>
          <dgm:bulletEnabled/>
        </dgm:presLayoutVars>
      </dgm:prSet>
      <dgm:spPr/>
    </dgm:pt>
    <dgm:pt modelId="{0C9BD47B-6FFE-45E9-A3F1-4DA5348BB60B}" type="pres">
      <dgm:prSet presAssocID="{0128BEC4-1B4D-4D26-A5F8-76939C8B20C4}" presName="textRect" presStyleLbl="revTx" presStyleIdx="5" presStyleCnt="6">
        <dgm:presLayoutVars>
          <dgm:bulletEnabled/>
        </dgm:presLayoutVars>
      </dgm:prSet>
      <dgm:spPr/>
    </dgm:pt>
  </dgm:ptLst>
  <dgm:cxnLst>
    <dgm:cxn modelId="{F572EF14-026C-4F84-9D50-AE4C3F39946D}" srcId="{BEC94D76-3395-400B-9A15-B6A2FDE22001}" destId="{8487D31B-A515-4DE3-92F8-1C5CFA83BD74}" srcOrd="0" destOrd="0" parTransId="{1CC24157-B96A-4B2F-9521-96E4CA5E88E2}" sibTransId="{1F6E707E-121A-4B2C-AAD6-0DD1FD096225}"/>
    <dgm:cxn modelId="{9D9E571D-9475-48AB-B09B-16583E815A3D}" type="presOf" srcId="{841A4040-3D75-4F50-B062-883EACDB7354}" destId="{139F7C1D-E1E5-49C8-A3E6-D6EE1AF1B6D3}" srcOrd="0" destOrd="0" presId="urn:microsoft.com/office/officeart/2024/3/layout/hArchList1"/>
    <dgm:cxn modelId="{21F1E524-2DAB-4E2C-AC19-06AF86A8DA9D}" srcId="{1A3D3C93-A486-4DC3-947A-962F279F2194}" destId="{0128BEC4-1B4D-4D26-A5F8-76939C8B20C4}" srcOrd="2" destOrd="0" parTransId="{24EA1884-F189-4013-89AD-85BA9A7A5D8B}" sibTransId="{5EF3B671-9FE1-45FE-9587-6E179BC9C1C8}"/>
    <dgm:cxn modelId="{1A5D1932-AB30-44B9-ACA8-E89E7E5214D9}" type="presOf" srcId="{BEC94D76-3395-400B-9A15-B6A2FDE22001}" destId="{78DBAB71-3106-4B4E-BC39-E661881F1555}" srcOrd="0" destOrd="0" presId="urn:microsoft.com/office/officeart/2024/3/layout/hArchList1"/>
    <dgm:cxn modelId="{CA022745-C677-4427-9A87-6DD7E08BE504}" type="presOf" srcId="{35B16CBD-6E98-41F1-ABC7-DFB3065C9010}" destId="{5D7B8523-0716-4DAF-AEDB-5E2F09878D5C}" srcOrd="0" destOrd="0" presId="urn:microsoft.com/office/officeart/2024/3/layout/hArchList1"/>
    <dgm:cxn modelId="{6BD5CF46-0894-4D8A-8FDA-44D461EDD34C}" srcId="{1A3D3C93-A486-4DC3-947A-962F279F2194}" destId="{E13D6BE8-4960-41DA-B1F1-F43FC22D0FA7}" srcOrd="1" destOrd="0" parTransId="{8824C3C4-7D66-4C16-BFDC-09E551BC7297}" sibTransId="{841A4040-3D75-4F50-B062-883EACDB7354}"/>
    <dgm:cxn modelId="{349D314A-21E8-4C1A-937C-536914A32DF8}" type="presOf" srcId="{E13D6BE8-4960-41DA-B1F1-F43FC22D0FA7}" destId="{A79FBA0D-8293-4BA8-8125-A4BFE5FED73A}" srcOrd="0" destOrd="0" presId="urn:microsoft.com/office/officeart/2024/3/layout/hArchList1"/>
    <dgm:cxn modelId="{67372B6B-C3DA-4ABB-A477-880DA3EAC7EB}" type="presOf" srcId="{8487D31B-A515-4DE3-92F8-1C5CFA83BD74}" destId="{A2ABE1DF-0073-49AE-B4D8-5B4A22BA106D}" srcOrd="0" destOrd="0" presId="urn:microsoft.com/office/officeart/2024/3/layout/hArchList1"/>
    <dgm:cxn modelId="{0A081379-2B34-4EB5-A512-C68ED98C7479}" type="presOf" srcId="{0886EFED-8E4D-4148-98F0-E6CB2C8D2E50}" destId="{0C9BD47B-6FFE-45E9-A3F1-4DA5348BB60B}" srcOrd="0" destOrd="0" presId="urn:microsoft.com/office/officeart/2024/3/layout/hArchList1"/>
    <dgm:cxn modelId="{CA171C8B-74FD-4DCB-AC7E-2AB2AF38DF48}" type="presOf" srcId="{0128BEC4-1B4D-4D26-A5F8-76939C8B20C4}" destId="{31C5CC42-A756-4473-AD8C-D88883324084}" srcOrd="0" destOrd="0" presId="urn:microsoft.com/office/officeart/2024/3/layout/hArchList1"/>
    <dgm:cxn modelId="{B953F392-66D4-439E-B450-1548CC707692}" type="presOf" srcId="{CB4E91B0-6A1C-480B-B297-C0DD297A33AE}" destId="{2B1678CA-7833-452C-83BF-EB0BDC00D183}" srcOrd="0" destOrd="0" presId="urn:microsoft.com/office/officeart/2024/3/layout/hArchList1"/>
    <dgm:cxn modelId="{D4678A9C-0558-4A48-B4B7-301F80E15A95}" type="presOf" srcId="{1A3D3C93-A486-4DC3-947A-962F279F2194}" destId="{02457DA4-3F2A-49DA-8A2B-678684978C41}" srcOrd="0" destOrd="0" presId="urn:microsoft.com/office/officeart/2024/3/layout/hArchList1"/>
    <dgm:cxn modelId="{F8C658AB-7FE2-4DF0-9609-C0E54837B79F}" srcId="{0128BEC4-1B4D-4D26-A5F8-76939C8B20C4}" destId="{0886EFED-8E4D-4148-98F0-E6CB2C8D2E50}" srcOrd="0" destOrd="0" parTransId="{624C2B4C-DB54-489E-8DE5-E820059AD112}" sibTransId="{CC3E00CA-284C-4A1F-93CF-6261720ED09A}"/>
    <dgm:cxn modelId="{2B99FFAE-6FFE-4D4A-A468-F1914EBA39EE}" srcId="{1A3D3C93-A486-4DC3-947A-962F279F2194}" destId="{BEC94D76-3395-400B-9A15-B6A2FDE22001}" srcOrd="0" destOrd="0" parTransId="{A607F9FD-0B48-409B-9510-D6C74BAC6C3E}" sibTransId="{CB4E91B0-6A1C-480B-B297-C0DD297A33AE}"/>
    <dgm:cxn modelId="{199788CA-D13F-4F89-8632-5FEF9A95CB0C}" srcId="{E13D6BE8-4960-41DA-B1F1-F43FC22D0FA7}" destId="{35B16CBD-6E98-41F1-ABC7-DFB3065C9010}" srcOrd="0" destOrd="0" parTransId="{84B54AFA-903C-4847-A662-F010B3DA1F49}" sibTransId="{ECA7BF2A-CC6B-4D8C-907E-97EF799E6067}"/>
    <dgm:cxn modelId="{D9E1F410-0123-4012-946B-617581E9205D}" type="presParOf" srcId="{02457DA4-3F2A-49DA-8A2B-678684978C41}" destId="{EBD2D47B-45E3-40B4-8E3A-BDFB9DB314CA}" srcOrd="0" destOrd="0" presId="urn:microsoft.com/office/officeart/2024/3/layout/hArchList1"/>
    <dgm:cxn modelId="{16CAA342-102A-4F24-BB21-55A75E38DCCA}" type="presParOf" srcId="{EBD2D47B-45E3-40B4-8E3A-BDFB9DB314CA}" destId="{78DBAB71-3106-4B4E-BC39-E661881F1555}" srcOrd="0" destOrd="0" presId="urn:microsoft.com/office/officeart/2024/3/layout/hArchList1"/>
    <dgm:cxn modelId="{C822A784-A58B-4CB5-9688-6235E6B6F03C}" type="presParOf" srcId="{EBD2D47B-45E3-40B4-8E3A-BDFB9DB314CA}" destId="{A2ABE1DF-0073-49AE-B4D8-5B4A22BA106D}" srcOrd="1" destOrd="0" presId="urn:microsoft.com/office/officeart/2024/3/layout/hArchList1"/>
    <dgm:cxn modelId="{B38C3840-765F-4B14-B27E-BE592A67146D}" type="presParOf" srcId="{02457DA4-3F2A-49DA-8A2B-678684978C41}" destId="{2B1678CA-7833-452C-83BF-EB0BDC00D183}" srcOrd="1" destOrd="0" presId="urn:microsoft.com/office/officeart/2024/3/layout/hArchList1"/>
    <dgm:cxn modelId="{3723A5E8-3327-4653-98AD-3D29B1391C4E}" type="presParOf" srcId="{02457DA4-3F2A-49DA-8A2B-678684978C41}" destId="{A7DAA0A3-A6BC-4F26-A82A-79279EC0DAAA}" srcOrd="2" destOrd="0" presId="urn:microsoft.com/office/officeart/2024/3/layout/hArchList1"/>
    <dgm:cxn modelId="{4E523929-2FFE-4E20-8538-566EBBEE87E4}" type="presParOf" srcId="{A7DAA0A3-A6BC-4F26-A82A-79279EC0DAAA}" destId="{A79FBA0D-8293-4BA8-8125-A4BFE5FED73A}" srcOrd="0" destOrd="0" presId="urn:microsoft.com/office/officeart/2024/3/layout/hArchList1"/>
    <dgm:cxn modelId="{96E63475-5425-4D6B-9EE9-00911FC34583}" type="presParOf" srcId="{A7DAA0A3-A6BC-4F26-A82A-79279EC0DAAA}" destId="{5D7B8523-0716-4DAF-AEDB-5E2F09878D5C}" srcOrd="1" destOrd="0" presId="urn:microsoft.com/office/officeart/2024/3/layout/hArchList1"/>
    <dgm:cxn modelId="{C1F72B3B-E357-43E4-B39D-F9548980EF95}" type="presParOf" srcId="{02457DA4-3F2A-49DA-8A2B-678684978C41}" destId="{139F7C1D-E1E5-49C8-A3E6-D6EE1AF1B6D3}" srcOrd="3" destOrd="0" presId="urn:microsoft.com/office/officeart/2024/3/layout/hArchList1"/>
    <dgm:cxn modelId="{9D36F541-6A3E-4D00-B721-AC951B2A9BD9}" type="presParOf" srcId="{02457DA4-3F2A-49DA-8A2B-678684978C41}" destId="{6C34D693-8E4D-4BDF-96F7-2CE135CD9DD7}" srcOrd="4" destOrd="0" presId="urn:microsoft.com/office/officeart/2024/3/layout/hArchList1"/>
    <dgm:cxn modelId="{7B391861-E2FA-48B2-B08D-6FF0DFD84B6C}" type="presParOf" srcId="{6C34D693-8E4D-4BDF-96F7-2CE135CD9DD7}" destId="{31C5CC42-A756-4473-AD8C-D88883324084}" srcOrd="0" destOrd="0" presId="urn:microsoft.com/office/officeart/2024/3/layout/hArchList1"/>
    <dgm:cxn modelId="{4E7804A7-117D-4B99-9EAF-AB85A194A32A}" type="presParOf" srcId="{6C34D693-8E4D-4BDF-96F7-2CE135CD9DD7}" destId="{0C9BD47B-6FFE-45E9-A3F1-4DA5348BB60B}"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28783D-5C6F-4D23-B047-6C41289E3FD1}">
      <dsp:nvSpPr>
        <dsp:cNvPr id="0" name=""/>
        <dsp:cNvSpPr/>
      </dsp:nvSpPr>
      <dsp:spPr>
        <a:xfrm>
          <a:off x="0" y="0"/>
          <a:ext cx="3286125" cy="4333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dirty="0">
              <a:solidFill>
                <a:srgbClr val="FFFFFF"/>
              </a:solidFill>
              <a:ea typeface="+mn-ea"/>
              <a:cs typeface="+mn-cs"/>
            </a:rPr>
            <a:t>Missed Tax Savings</a:t>
          </a:r>
        </a:p>
      </dsp:txBody>
      <dsp:txXfrm>
        <a:off x="0" y="0"/>
        <a:ext cx="3286125" cy="433319"/>
      </dsp:txXfrm>
    </dsp:sp>
    <dsp:sp modelId="{8CE7FA68-5285-4569-B8D9-484B8E83F279}">
      <dsp:nvSpPr>
        <dsp:cNvPr id="0" name=""/>
        <dsp:cNvSpPr/>
      </dsp:nvSpPr>
      <dsp:spPr>
        <a:xfrm>
          <a:off x="0" y="433319"/>
          <a:ext cx="3286125" cy="3899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dirty="0">
              <a:solidFill>
                <a:srgbClr val="FFFFFF"/>
              </a:solidFill>
              <a:ea typeface="+mn-ea"/>
              <a:cs typeface="+mn-cs"/>
            </a:rPr>
            <a:t>Many Bristol contractors miss thousands of pounds annually due to unclaimed allowable expenses and deductions.</a:t>
          </a:r>
          <a:endParaRPr lang="en-US" sz="1400" kern="1200" dirty="0">
            <a:solidFill>
              <a:srgbClr val="FFFFFF"/>
            </a:solidFill>
            <a:ea typeface="+mn-ea"/>
            <a:cs typeface="+mn-cs"/>
          </a:endParaRPr>
        </a:p>
      </dsp:txBody>
      <dsp:txXfrm>
        <a:off x="0" y="433319"/>
        <a:ext cx="3286125" cy="3899874"/>
      </dsp:txXfrm>
    </dsp:sp>
    <dsp:sp modelId="{3D87E4BF-9D03-4D29-A74F-5995D39AD134}">
      <dsp:nvSpPr>
        <dsp:cNvPr id="0" name=""/>
        <dsp:cNvSpPr/>
      </dsp:nvSpPr>
      <dsp:spPr>
        <a:xfrm>
          <a:off x="3614737" y="0"/>
          <a:ext cx="3286125" cy="4333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dirty="0">
              <a:solidFill>
                <a:srgbClr val="FFFFFF"/>
              </a:solidFill>
              <a:ea typeface="+mn-ea"/>
              <a:cs typeface="+mn-cs"/>
            </a:rPr>
            <a:t>HMRC Expense Rules</a:t>
          </a:r>
        </a:p>
      </dsp:txBody>
      <dsp:txXfrm>
        <a:off x="3614737" y="0"/>
        <a:ext cx="3286125" cy="433319"/>
      </dsp:txXfrm>
    </dsp:sp>
    <dsp:sp modelId="{6D22F59C-610F-44FB-8D5D-D61B50663802}">
      <dsp:nvSpPr>
        <dsp:cNvPr id="0" name=""/>
        <dsp:cNvSpPr/>
      </dsp:nvSpPr>
      <dsp:spPr>
        <a:xfrm>
          <a:off x="3614737" y="433319"/>
          <a:ext cx="3286125" cy="3899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dirty="0">
              <a:solidFill>
                <a:srgbClr val="FFFFFF"/>
              </a:solidFill>
              <a:ea typeface="+mn-ea"/>
              <a:cs typeface="+mn-cs"/>
            </a:rPr>
            <a:t>Strict HMRC rules require expenses to be wholly and exclusively for business, causing confusion and missed claims.</a:t>
          </a:r>
          <a:endParaRPr lang="en-US" sz="1400" kern="1200" dirty="0">
            <a:solidFill>
              <a:srgbClr val="FFFFFF"/>
            </a:solidFill>
            <a:ea typeface="+mn-ea"/>
            <a:cs typeface="+mn-cs"/>
          </a:endParaRPr>
        </a:p>
      </dsp:txBody>
      <dsp:txXfrm>
        <a:off x="3614737" y="433319"/>
        <a:ext cx="3286125" cy="3899874"/>
      </dsp:txXfrm>
    </dsp:sp>
    <dsp:sp modelId="{FB059233-CB94-4373-B0F2-D5E363EC9B72}">
      <dsp:nvSpPr>
        <dsp:cNvPr id="0" name=""/>
        <dsp:cNvSpPr/>
      </dsp:nvSpPr>
      <dsp:spPr>
        <a:xfrm>
          <a:off x="7229475" y="0"/>
          <a:ext cx="3286125" cy="4333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dirty="0" err="1">
              <a:solidFill>
                <a:srgbClr val="FFFFFF"/>
              </a:solidFill>
              <a:ea typeface="+mn-ea"/>
              <a:cs typeface="+mn-cs"/>
            </a:rPr>
            <a:t>Maximising</a:t>
          </a:r>
          <a:r>
            <a:rPr lang="en-US" sz="1800" kern="1200" dirty="0">
              <a:solidFill>
                <a:srgbClr val="FFFFFF"/>
              </a:solidFill>
              <a:ea typeface="+mn-ea"/>
              <a:cs typeface="+mn-cs"/>
            </a:rPr>
            <a:t> Take-Home Pay</a:t>
          </a:r>
        </a:p>
      </dsp:txBody>
      <dsp:txXfrm>
        <a:off x="7229475" y="0"/>
        <a:ext cx="3286125" cy="433319"/>
      </dsp:txXfrm>
    </dsp:sp>
    <dsp:sp modelId="{53631DCC-8513-4297-8AFF-B6F3237995B7}">
      <dsp:nvSpPr>
        <dsp:cNvPr id="0" name=""/>
        <dsp:cNvSpPr/>
      </dsp:nvSpPr>
      <dsp:spPr>
        <a:xfrm>
          <a:off x="7229475" y="433319"/>
          <a:ext cx="3286125" cy="3899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dirty="0">
              <a:solidFill>
                <a:srgbClr val="FFFFFF"/>
              </a:solidFill>
              <a:ea typeface="+mn-ea"/>
              <a:cs typeface="+mn-cs"/>
            </a:rPr>
            <a:t>Understanding allowable deductions helps contractors remain compliant and increase their net income effectively.</a:t>
          </a:r>
          <a:endParaRPr lang="en-US" sz="1400" kern="1200" dirty="0">
            <a:solidFill>
              <a:srgbClr val="FFFFFF"/>
            </a:solidFill>
            <a:ea typeface="+mn-ea"/>
            <a:cs typeface="+mn-cs"/>
          </a:endParaRPr>
        </a:p>
      </dsp:txBody>
      <dsp:txXfrm>
        <a:off x="7229475" y="433319"/>
        <a:ext cx="3286125" cy="38998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C97BE-34DE-4D27-B1DC-5C56D3CCD5D4}">
      <dsp:nvSpPr>
        <dsp:cNvPr id="0" name=""/>
        <dsp:cNvSpPr/>
      </dsp:nvSpPr>
      <dsp:spPr>
        <a:xfrm>
          <a:off x="0" y="0"/>
          <a:ext cx="3286125" cy="607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Full Expensing for Companies</a:t>
          </a:r>
        </a:p>
      </dsp:txBody>
      <dsp:txXfrm>
        <a:off x="0" y="0"/>
        <a:ext cx="3286125" cy="607640"/>
      </dsp:txXfrm>
    </dsp:sp>
    <dsp:sp modelId="{4061126D-84D2-4251-BD54-4724E156E589}">
      <dsp:nvSpPr>
        <dsp:cNvPr id="0" name=""/>
        <dsp:cNvSpPr/>
      </dsp:nvSpPr>
      <dsp:spPr>
        <a:xfrm>
          <a:off x="0" y="607640"/>
          <a:ext cx="3286125" cy="3489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Limited companies can deduct 100% of qualifying new equipment costs from taxable profits in the purchase year.</a:t>
          </a:r>
          <a:endParaRPr lang="en-US" sz="1400" kern="1200"/>
        </a:p>
      </dsp:txBody>
      <dsp:txXfrm>
        <a:off x="0" y="607640"/>
        <a:ext cx="3286125" cy="3489696"/>
      </dsp:txXfrm>
    </dsp:sp>
    <dsp:sp modelId="{61BC39CD-950C-4650-ACDE-E535DA76CA4A}">
      <dsp:nvSpPr>
        <dsp:cNvPr id="0" name=""/>
        <dsp:cNvSpPr/>
      </dsp:nvSpPr>
      <dsp:spPr>
        <a:xfrm>
          <a:off x="3614737" y="0"/>
          <a:ext cx="3286125" cy="607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Annual Investment Allowance (AIA)</a:t>
          </a:r>
        </a:p>
      </dsp:txBody>
      <dsp:txXfrm>
        <a:off x="3614737" y="0"/>
        <a:ext cx="3286125" cy="607640"/>
      </dsp:txXfrm>
    </dsp:sp>
    <dsp:sp modelId="{12CB33F2-7E1D-401C-ACEC-103901F099AE}">
      <dsp:nvSpPr>
        <dsp:cNvPr id="0" name=""/>
        <dsp:cNvSpPr/>
      </dsp:nvSpPr>
      <dsp:spPr>
        <a:xfrm>
          <a:off x="3614737" y="607640"/>
          <a:ext cx="3286125" cy="3489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Sole traders and partnerships can use AIA for 100% deduction on equipment costs up to an annual limit.</a:t>
          </a:r>
          <a:endParaRPr lang="en-US" sz="1400" kern="1200"/>
        </a:p>
      </dsp:txBody>
      <dsp:txXfrm>
        <a:off x="3614737" y="607640"/>
        <a:ext cx="3286125" cy="3489696"/>
      </dsp:txXfrm>
    </dsp:sp>
    <dsp:sp modelId="{5A3BB037-8EB8-4FE7-9670-5E31062C53EC}">
      <dsp:nvSpPr>
        <dsp:cNvPr id="0" name=""/>
        <dsp:cNvSpPr/>
      </dsp:nvSpPr>
      <dsp:spPr>
        <a:xfrm>
          <a:off x="7229475" y="0"/>
          <a:ext cx="3286125" cy="607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Tax Reduction Strategy</a:t>
          </a:r>
        </a:p>
      </dsp:txBody>
      <dsp:txXfrm>
        <a:off x="7229475" y="0"/>
        <a:ext cx="3286125" cy="607640"/>
      </dsp:txXfrm>
    </dsp:sp>
    <dsp:sp modelId="{3265B68C-01E4-4F88-A610-94EC370BBF8D}">
      <dsp:nvSpPr>
        <dsp:cNvPr id="0" name=""/>
        <dsp:cNvSpPr/>
      </dsp:nvSpPr>
      <dsp:spPr>
        <a:xfrm>
          <a:off x="7229475" y="607640"/>
          <a:ext cx="3286125" cy="3489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Investing in high-value equipment helps contractors reduce tax liabilities effectively through allowances.</a:t>
          </a:r>
          <a:endParaRPr lang="en-US" sz="1400" kern="1200"/>
        </a:p>
      </dsp:txBody>
      <dsp:txXfrm>
        <a:off x="7229475" y="607640"/>
        <a:ext cx="3286125" cy="34896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10F4BA-643B-45DC-ADD2-CFE1413542CF}">
      <dsp:nvSpPr>
        <dsp:cNvPr id="0" name=""/>
        <dsp:cNvSpPr/>
      </dsp:nvSpPr>
      <dsp:spPr>
        <a:xfrm>
          <a:off x="0" y="0"/>
          <a:ext cx="3286125" cy="607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Distinction Between Training Types</a:t>
          </a:r>
        </a:p>
      </dsp:txBody>
      <dsp:txXfrm>
        <a:off x="0" y="0"/>
        <a:ext cx="3286125" cy="607640"/>
      </dsp:txXfrm>
    </dsp:sp>
    <dsp:sp modelId="{357D8FD6-6FFB-4F36-A2E9-8265ACC52476}">
      <dsp:nvSpPr>
        <dsp:cNvPr id="0" name=""/>
        <dsp:cNvSpPr/>
      </dsp:nvSpPr>
      <dsp:spPr>
        <a:xfrm>
          <a:off x="0" y="607640"/>
          <a:ext cx="3286125" cy="3489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HMRC differentiates training that introduces new skills from training that maintains existing ones for expense claims.</a:t>
          </a:r>
          <a:endParaRPr lang="en-US" sz="1400" kern="1200"/>
        </a:p>
      </dsp:txBody>
      <dsp:txXfrm>
        <a:off x="0" y="607640"/>
        <a:ext cx="3286125" cy="3489696"/>
      </dsp:txXfrm>
    </dsp:sp>
    <dsp:sp modelId="{52BF6C76-FF74-425E-88DE-E7E3B994390A}">
      <dsp:nvSpPr>
        <dsp:cNvPr id="0" name=""/>
        <dsp:cNvSpPr/>
      </dsp:nvSpPr>
      <dsp:spPr>
        <a:xfrm>
          <a:off x="3614737" y="0"/>
          <a:ext cx="3286125" cy="607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Allowable Training Expenses</a:t>
          </a:r>
        </a:p>
      </dsp:txBody>
      <dsp:txXfrm>
        <a:off x="3614737" y="0"/>
        <a:ext cx="3286125" cy="607640"/>
      </dsp:txXfrm>
    </dsp:sp>
    <dsp:sp modelId="{9CBD7FE9-705C-4AC2-B1C3-774A74D77C7E}">
      <dsp:nvSpPr>
        <dsp:cNvPr id="0" name=""/>
        <dsp:cNvSpPr/>
      </dsp:nvSpPr>
      <dsp:spPr>
        <a:xfrm>
          <a:off x="3614737" y="607640"/>
          <a:ext cx="3286125" cy="3489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Training that updates or maintains current skills tied to existing contracts is generally allowable for expense claims.</a:t>
          </a:r>
          <a:endParaRPr lang="en-US" sz="1400" kern="1200"/>
        </a:p>
      </dsp:txBody>
      <dsp:txXfrm>
        <a:off x="3614737" y="607640"/>
        <a:ext cx="3286125" cy="3489696"/>
      </dsp:txXfrm>
    </dsp:sp>
    <dsp:sp modelId="{82FA11B6-C2E5-4AE7-B821-BACFD056A7DA}">
      <dsp:nvSpPr>
        <dsp:cNvPr id="0" name=""/>
        <dsp:cNvSpPr/>
      </dsp:nvSpPr>
      <dsp:spPr>
        <a:xfrm>
          <a:off x="7229475" y="0"/>
          <a:ext cx="3286125" cy="607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Importance of Documentation</a:t>
          </a:r>
        </a:p>
      </dsp:txBody>
      <dsp:txXfrm>
        <a:off x="7229475" y="0"/>
        <a:ext cx="3286125" cy="607640"/>
      </dsp:txXfrm>
    </dsp:sp>
    <dsp:sp modelId="{51FBCDC8-C986-4185-A4DD-1CE7756920ED}">
      <dsp:nvSpPr>
        <dsp:cNvPr id="0" name=""/>
        <dsp:cNvSpPr/>
      </dsp:nvSpPr>
      <dsp:spPr>
        <a:xfrm>
          <a:off x="7229475" y="607640"/>
          <a:ext cx="3286125" cy="3489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Retaining course materials and syllabi helps prove training was for maintenance, supporting valid expense claims.</a:t>
          </a:r>
          <a:endParaRPr lang="en-US" sz="1400" kern="1200"/>
        </a:p>
      </dsp:txBody>
      <dsp:txXfrm>
        <a:off x="7229475" y="607640"/>
        <a:ext cx="3286125" cy="34896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1F9F10-A7C1-4ECC-B817-BDCDCF3D46DB}">
      <dsp:nvSpPr>
        <dsp:cNvPr id="0" name=""/>
        <dsp:cNvSpPr/>
      </dsp:nvSpPr>
      <dsp:spPr>
        <a:xfrm>
          <a:off x="0" y="0"/>
          <a:ext cx="3286125" cy="409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Small Salary Strategy</a:t>
          </a:r>
        </a:p>
      </dsp:txBody>
      <dsp:txXfrm>
        <a:off x="0" y="0"/>
        <a:ext cx="3286125" cy="409733"/>
      </dsp:txXfrm>
    </dsp:sp>
    <dsp:sp modelId="{F10ECD73-43D7-4853-A7C9-1B018567C10F}">
      <dsp:nvSpPr>
        <dsp:cNvPr id="0" name=""/>
        <dsp:cNvSpPr/>
      </dsp:nvSpPr>
      <dsp:spPr>
        <a:xfrm>
          <a:off x="0" y="409733"/>
          <a:ext cx="3286125" cy="3687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Contractors pay themselves a small salary up to NICs threshold or Personal Allowance to minimise tax liabilities effectively.</a:t>
          </a:r>
          <a:endParaRPr lang="en-US" sz="1400" kern="1200"/>
        </a:p>
      </dsp:txBody>
      <dsp:txXfrm>
        <a:off x="0" y="409733"/>
        <a:ext cx="3286125" cy="3687603"/>
      </dsp:txXfrm>
    </dsp:sp>
    <dsp:sp modelId="{A2059CB6-2F83-417D-B79A-F868E4BB52F7}">
      <dsp:nvSpPr>
        <dsp:cNvPr id="0" name=""/>
        <dsp:cNvSpPr/>
      </dsp:nvSpPr>
      <dsp:spPr>
        <a:xfrm>
          <a:off x="3614737" y="0"/>
          <a:ext cx="3286125" cy="409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Dividend Income Benefits</a:t>
          </a:r>
        </a:p>
      </dsp:txBody>
      <dsp:txXfrm>
        <a:off x="3614737" y="0"/>
        <a:ext cx="3286125" cy="409733"/>
      </dsp:txXfrm>
    </dsp:sp>
    <dsp:sp modelId="{8F9D4E53-1DDC-4AA8-BC18-F8B3AD42A366}">
      <dsp:nvSpPr>
        <dsp:cNvPr id="0" name=""/>
        <dsp:cNvSpPr/>
      </dsp:nvSpPr>
      <dsp:spPr>
        <a:xfrm>
          <a:off x="3614737" y="409733"/>
          <a:ext cx="3286125" cy="3687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Taking income as dividends allows contractors to benefit from NIC-free earnings, optimising take-home pay.</a:t>
          </a:r>
          <a:endParaRPr lang="en-US" sz="1400" kern="1200"/>
        </a:p>
      </dsp:txBody>
      <dsp:txXfrm>
        <a:off x="3614737" y="409733"/>
        <a:ext cx="3286125" cy="3687603"/>
      </dsp:txXfrm>
    </dsp:sp>
    <dsp:sp modelId="{C3AE7FD6-5EC3-4205-9EB4-749B7B5B15A8}">
      <dsp:nvSpPr>
        <dsp:cNvPr id="0" name=""/>
        <dsp:cNvSpPr/>
      </dsp:nvSpPr>
      <dsp:spPr>
        <a:xfrm>
          <a:off x="7229475" y="0"/>
          <a:ext cx="3286125" cy="409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Allowable Professional Fees</a:t>
          </a:r>
        </a:p>
      </dsp:txBody>
      <dsp:txXfrm>
        <a:off x="7229475" y="0"/>
        <a:ext cx="3286125" cy="409733"/>
      </dsp:txXfrm>
    </dsp:sp>
    <dsp:sp modelId="{8CA1AE99-E905-4926-B8C4-CEBD98F4451E}">
      <dsp:nvSpPr>
        <dsp:cNvPr id="0" name=""/>
        <dsp:cNvSpPr/>
      </dsp:nvSpPr>
      <dsp:spPr>
        <a:xfrm>
          <a:off x="7229475" y="409733"/>
          <a:ext cx="3286125" cy="3687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Professional fees including accountancy and insurance are 100% allowable, reducing taxable profits and ensuring compliance.</a:t>
          </a:r>
          <a:endParaRPr lang="en-US" sz="1400" kern="1200"/>
        </a:p>
      </dsp:txBody>
      <dsp:txXfrm>
        <a:off x="7229475" y="409733"/>
        <a:ext cx="3286125" cy="36876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A1BB94-5AAB-4ED5-B666-E84F8EC05588}">
      <dsp:nvSpPr>
        <dsp:cNvPr id="0" name=""/>
        <dsp:cNvSpPr/>
      </dsp:nvSpPr>
      <dsp:spPr>
        <a:xfrm>
          <a:off x="0" y="0"/>
          <a:ext cx="3286125" cy="607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Eligible Expense Types</a:t>
          </a:r>
        </a:p>
      </dsp:txBody>
      <dsp:txXfrm>
        <a:off x="0" y="0"/>
        <a:ext cx="3286125" cy="607640"/>
      </dsp:txXfrm>
    </dsp:sp>
    <dsp:sp modelId="{D3AB1A58-E024-4042-84BF-806531067C30}">
      <dsp:nvSpPr>
        <dsp:cNvPr id="0" name=""/>
        <dsp:cNvSpPr/>
      </dsp:nvSpPr>
      <dsp:spPr>
        <a:xfrm>
          <a:off x="0" y="607640"/>
          <a:ext cx="3286125" cy="3489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Contractors can claim lodging, subsistence meals, and incidental overnight expenses during work-related overnight stays.</a:t>
          </a:r>
          <a:endParaRPr lang="en-US" sz="1400" kern="1200"/>
        </a:p>
      </dsp:txBody>
      <dsp:txXfrm>
        <a:off x="0" y="607640"/>
        <a:ext cx="3286125" cy="3489696"/>
      </dsp:txXfrm>
    </dsp:sp>
    <dsp:sp modelId="{92760E49-D08B-49B8-9B88-B3CD1C7D7FC1}">
      <dsp:nvSpPr>
        <dsp:cNvPr id="0" name=""/>
        <dsp:cNvSpPr/>
      </dsp:nvSpPr>
      <dsp:spPr>
        <a:xfrm>
          <a:off x="3614737" y="0"/>
          <a:ext cx="3286125" cy="607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HMRC Flat Rate Allowance</a:t>
          </a:r>
        </a:p>
      </dsp:txBody>
      <dsp:txXfrm>
        <a:off x="3614737" y="0"/>
        <a:ext cx="3286125" cy="607640"/>
      </dsp:txXfrm>
    </dsp:sp>
    <dsp:sp modelId="{EC4D5252-11F6-4F93-B4B4-C54241CA9173}">
      <dsp:nvSpPr>
        <dsp:cNvPr id="0" name=""/>
        <dsp:cNvSpPr/>
      </dsp:nvSpPr>
      <dsp:spPr>
        <a:xfrm>
          <a:off x="3614737" y="607640"/>
          <a:ext cx="3286125" cy="3489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HMRC permits a flat rate of £5 per night for incidental overnight expenses without needing receipts in the UK.</a:t>
          </a:r>
          <a:endParaRPr lang="en-US" sz="1400" kern="1200"/>
        </a:p>
      </dsp:txBody>
      <dsp:txXfrm>
        <a:off x="3614737" y="607640"/>
        <a:ext cx="3286125" cy="3489696"/>
      </dsp:txXfrm>
    </dsp:sp>
    <dsp:sp modelId="{617A4E99-3112-40AC-8FC6-C2D8C44503B3}">
      <dsp:nvSpPr>
        <dsp:cNvPr id="0" name=""/>
        <dsp:cNvSpPr/>
      </dsp:nvSpPr>
      <dsp:spPr>
        <a:xfrm>
          <a:off x="7229475" y="0"/>
          <a:ext cx="3286125" cy="607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Compliance and Documentation</a:t>
          </a:r>
        </a:p>
      </dsp:txBody>
      <dsp:txXfrm>
        <a:off x="7229475" y="0"/>
        <a:ext cx="3286125" cy="607640"/>
      </dsp:txXfrm>
    </dsp:sp>
    <dsp:sp modelId="{12DF7AA4-68C4-4147-B012-910A084CF367}">
      <dsp:nvSpPr>
        <dsp:cNvPr id="0" name=""/>
        <dsp:cNvSpPr/>
      </dsp:nvSpPr>
      <dsp:spPr>
        <a:xfrm>
          <a:off x="7229475" y="607640"/>
          <a:ext cx="3286125" cy="34896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Maintaining proper documentation and following HMRC rules ensures claims are compliant and beneficial for contractors.</a:t>
          </a:r>
          <a:endParaRPr lang="en-US" sz="1400" kern="1200"/>
        </a:p>
      </dsp:txBody>
      <dsp:txXfrm>
        <a:off x="7229475" y="607640"/>
        <a:ext cx="3286125" cy="34896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DBAB71-3106-4B4E-BC39-E661881F1555}">
      <dsp:nvSpPr>
        <dsp:cNvPr id="0" name=""/>
        <dsp:cNvSpPr/>
      </dsp:nvSpPr>
      <dsp:spPr>
        <a:xfrm>
          <a:off x="0" y="0"/>
          <a:ext cx="3286125" cy="625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Comprehensive Tax Efficiency</a:t>
          </a:r>
        </a:p>
      </dsp:txBody>
      <dsp:txXfrm>
        <a:off x="0" y="0"/>
        <a:ext cx="3286125" cy="625802"/>
      </dsp:txXfrm>
    </dsp:sp>
    <dsp:sp modelId="{A2ABE1DF-0073-49AE-B4D8-5B4A22BA106D}">
      <dsp:nvSpPr>
        <dsp:cNvPr id="0" name=""/>
        <dsp:cNvSpPr/>
      </dsp:nvSpPr>
      <dsp:spPr>
        <a:xfrm>
          <a:off x="0" y="625802"/>
          <a:ext cx="3286125" cy="40430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The checklist initiates a thorough approach to maximizing tax efficiency for contractors, ensuring compliance and savings.</a:t>
          </a:r>
          <a:endParaRPr lang="en-US" sz="1400" kern="1200"/>
        </a:p>
      </dsp:txBody>
      <dsp:txXfrm>
        <a:off x="0" y="625802"/>
        <a:ext cx="3286125" cy="4043034"/>
      </dsp:txXfrm>
    </dsp:sp>
    <dsp:sp modelId="{A79FBA0D-8293-4BA8-8125-A4BFE5FED73A}">
      <dsp:nvSpPr>
        <dsp:cNvPr id="0" name=""/>
        <dsp:cNvSpPr/>
      </dsp:nvSpPr>
      <dsp:spPr>
        <a:xfrm>
          <a:off x="3614737" y="0"/>
          <a:ext cx="3286125" cy="625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Professional Guidance Importance</a:t>
          </a:r>
        </a:p>
      </dsp:txBody>
      <dsp:txXfrm>
        <a:off x="3614737" y="0"/>
        <a:ext cx="3286125" cy="625802"/>
      </dsp:txXfrm>
    </dsp:sp>
    <dsp:sp modelId="{5D7B8523-0716-4DAF-AEDB-5E2F09878D5C}">
      <dsp:nvSpPr>
        <dsp:cNvPr id="0" name=""/>
        <dsp:cNvSpPr/>
      </dsp:nvSpPr>
      <dsp:spPr>
        <a:xfrm>
          <a:off x="3614737" y="625802"/>
          <a:ext cx="3286125" cy="40430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Expert advice helps clarify the fine line between valid deductions and disallowed expenses, optimizing claims.</a:t>
          </a:r>
          <a:endParaRPr lang="en-US" sz="1400" kern="1200"/>
        </a:p>
      </dsp:txBody>
      <dsp:txXfrm>
        <a:off x="3614737" y="625802"/>
        <a:ext cx="3286125" cy="4043034"/>
      </dsp:txXfrm>
    </dsp:sp>
    <dsp:sp modelId="{31C5CC42-A756-4473-AD8C-D88883324084}">
      <dsp:nvSpPr>
        <dsp:cNvPr id="0" name=""/>
        <dsp:cNvSpPr/>
      </dsp:nvSpPr>
      <dsp:spPr>
        <a:xfrm>
          <a:off x="7229475" y="0"/>
          <a:ext cx="3286125" cy="625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Free Personalized Consultation</a:t>
          </a:r>
        </a:p>
      </dsp:txBody>
      <dsp:txXfrm>
        <a:off x="7229475" y="0"/>
        <a:ext cx="3286125" cy="625802"/>
      </dsp:txXfrm>
    </dsp:sp>
    <dsp:sp modelId="{0C9BD47B-6FFE-45E9-A3F1-4DA5348BB60B}">
      <dsp:nvSpPr>
        <dsp:cNvPr id="0" name=""/>
        <dsp:cNvSpPr/>
      </dsp:nvSpPr>
      <dsp:spPr>
        <a:xfrm>
          <a:off x="7229475" y="625802"/>
          <a:ext cx="3286125" cy="40430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i="1" kern="1200"/>
            <a:t>Booking a no-obligation Tax Health Check offers tailored insights to identify missed opportunities and improve financial strategy.</a:t>
          </a:r>
          <a:endParaRPr lang="en-US" sz="1400" kern="1200"/>
        </a:p>
      </dsp:txBody>
      <dsp:txXfrm>
        <a:off x="7229475" y="625802"/>
        <a:ext cx="3286125" cy="4043034"/>
      </dsp:txXfrm>
    </dsp:sp>
  </dsp:spTree>
</dsp:drawing>
</file>

<file path=ppt/diagrams/layout1.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87EF1B-3089-4752-BFCD-CDC3014626A0}" type="datetimeFigureOut">
              <a:rPr lang="en-US" smtClean="0"/>
              <a:t>10/31/2025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9F3FAF-CC6A-478D-BF6B-BD1EE87BC1BE}" type="slidenum">
              <a:rPr lang="en-US" smtClean="0"/>
              <a:t>‹#›</a:t>
            </a:fld>
            <a:endParaRPr lang="en-US" dirty="0"/>
          </a:p>
        </p:txBody>
      </p:sp>
    </p:spTree>
    <p:extLst>
      <p:ext uri="{BB962C8B-B14F-4D97-AF65-F5344CB8AC3E}">
        <p14:creationId xmlns:p14="http://schemas.microsoft.com/office/powerpoint/2010/main" val="1331218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AI-generated content may be incorrect.
---
</a:t>
            </a:r>
          </a:p>
        </p:txBody>
      </p:sp>
      <p:sp>
        <p:nvSpPr>
          <p:cNvPr id="4" name="Slide Number Placeholder 3"/>
          <p:cNvSpPr>
            <a:spLocks noGrp="1"/>
          </p:cNvSpPr>
          <p:nvPr>
            <p:ph type="sldNum" sz="quarter" idx="5"/>
          </p:nvPr>
        </p:nvSpPr>
        <p:spPr/>
        <p:txBody>
          <a:bodyPr/>
          <a:lstStyle/>
          <a:p>
            <a:fld id="{E29F3FAF-CC6A-478D-BF6B-BD1EE87BC1BE}" type="slidenum">
              <a:rPr lang="en-US" smtClean="0"/>
              <a:t>1</a:t>
            </a:fld>
            <a:endParaRPr lang="en-US" dirty="0"/>
          </a:p>
        </p:txBody>
      </p:sp>
    </p:spTree>
    <p:extLst>
      <p:ext uri="{BB962C8B-B14F-4D97-AF65-F5344CB8AC3E}">
        <p14:creationId xmlns:p14="http://schemas.microsoft.com/office/powerpoint/2010/main" val="1265994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Contractors who are required to stay away from their primary residence overnight due to work commitments can claim several types of expenses. These include the full cost of reasonable temporary lodging, meals consumed during the period (subsistence), and incidental overnight expenses (IOE). HMRC allows a flat rate of £5 per night in the UK for IOE without requiring receipts, covering minor costs such as laundry or newspapers. These deductions are particularly relevant for contractors working on long-term projects outside of Bristol. Proper documentation and adherence to HMRC guidelines ensure these claims are both compliant and beneficial.</a:t>
            </a:r>
          </a:p>
        </p:txBody>
      </p:sp>
      <p:sp>
        <p:nvSpPr>
          <p:cNvPr id="4" name="Slide Number Placeholder 3"/>
          <p:cNvSpPr>
            <a:spLocks noGrp="1"/>
          </p:cNvSpPr>
          <p:nvPr>
            <p:ph type="sldNum" sz="quarter" idx="5"/>
          </p:nvPr>
        </p:nvSpPr>
        <p:spPr/>
        <p:txBody>
          <a:bodyPr/>
          <a:lstStyle/>
          <a:p>
            <a:fld id="{E29F3FAF-CC6A-478D-BF6B-BD1EE87BC1BE}" type="slidenum">
              <a:rPr lang="en-US" smtClean="0"/>
              <a:t>10</a:t>
            </a:fld>
            <a:endParaRPr lang="en-US" dirty="0"/>
          </a:p>
        </p:txBody>
      </p:sp>
    </p:spTree>
    <p:extLst>
      <p:ext uri="{BB962C8B-B14F-4D97-AF65-F5344CB8AC3E}">
        <p14:creationId xmlns:p14="http://schemas.microsoft.com/office/powerpoint/2010/main" val="24790976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The IR35 status of a contractor significantly affects the ability to claim deductions. Contractors deemed outside IR35 can apply all the previously mentioned deductions, thereby reducing their company’s Corporation Tax bill. Those inside IR35 face limitations, as they are treated similarly to employees for tax purposes. However, if the contract falls under the 'Small Company' exemption, a 5% flat-rate allowance for running business costs may still be claimed. It is crucial for contractors to verify their IR35 status through the Status Determination Statement provided by their client. Misclassification can lead to compliance issues and missed opportunities for legitimate tax savings.</a:t>
            </a:r>
          </a:p>
        </p:txBody>
      </p:sp>
      <p:sp>
        <p:nvSpPr>
          <p:cNvPr id="4" name="Slide Number Placeholder 3"/>
          <p:cNvSpPr>
            <a:spLocks noGrp="1"/>
          </p:cNvSpPr>
          <p:nvPr>
            <p:ph type="sldNum" sz="quarter" idx="5"/>
          </p:nvPr>
        </p:nvSpPr>
        <p:spPr/>
        <p:txBody>
          <a:bodyPr/>
          <a:lstStyle/>
          <a:p>
            <a:fld id="{E29F3FAF-CC6A-478D-BF6B-BD1EE87BC1BE}" type="slidenum">
              <a:rPr lang="en-US" smtClean="0"/>
              <a:t>11</a:t>
            </a:fld>
            <a:endParaRPr lang="en-US" dirty="0"/>
          </a:p>
        </p:txBody>
      </p:sp>
    </p:spTree>
    <p:extLst>
      <p:ext uri="{BB962C8B-B14F-4D97-AF65-F5344CB8AC3E}">
        <p14:creationId xmlns:p14="http://schemas.microsoft.com/office/powerpoint/2010/main" val="4117361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Book Your Free Tax Health Check</a:t>
            </a:r>
          </a:p>
        </p:txBody>
      </p:sp>
      <p:sp>
        <p:nvSpPr>
          <p:cNvPr id="4" name="Slide Number Placeholder 3"/>
          <p:cNvSpPr>
            <a:spLocks noGrp="1"/>
          </p:cNvSpPr>
          <p:nvPr>
            <p:ph type="sldNum" sz="quarter" idx="5"/>
          </p:nvPr>
        </p:nvSpPr>
        <p:spPr/>
        <p:txBody>
          <a:bodyPr/>
          <a:lstStyle/>
          <a:p>
            <a:fld id="{E29F3FAF-CC6A-478D-BF6B-BD1EE87BC1BE}" type="slidenum">
              <a:rPr lang="en-US" smtClean="0"/>
              <a:t>12</a:t>
            </a:fld>
            <a:endParaRPr lang="en-US" dirty="0"/>
          </a:p>
        </p:txBody>
      </p:sp>
    </p:spTree>
    <p:extLst>
      <p:ext uri="{BB962C8B-B14F-4D97-AF65-F5344CB8AC3E}">
        <p14:creationId xmlns:p14="http://schemas.microsoft.com/office/powerpoint/2010/main" val="28380675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checklist is just the beginning of a comprehensive approach to tax efficiency for Bristol contractors. The line between a valid deduction and a disallowed expense is often thin, and professional guidance can make all the difference. We specialize in helping contractors remain compliant while maximizing every legitimate claim. To take the next step, book your FREE, no-obligation Tax Health Check Call with one of our Contractor Specialists. This personalized consultation will help identify missed opportunities and ensure your financial strategy is optimized for success.</a:t>
            </a:r>
          </a:p>
        </p:txBody>
      </p:sp>
      <p:sp>
        <p:nvSpPr>
          <p:cNvPr id="4" name="Slide Number Placeholder 3"/>
          <p:cNvSpPr>
            <a:spLocks noGrp="1"/>
          </p:cNvSpPr>
          <p:nvPr>
            <p:ph type="sldNum" sz="quarter" idx="5"/>
          </p:nvPr>
        </p:nvSpPr>
        <p:spPr/>
        <p:txBody>
          <a:bodyPr/>
          <a:lstStyle/>
          <a:p>
            <a:fld id="{E29F3FAF-CC6A-478D-BF6B-BD1EE87BC1BE}" type="slidenum">
              <a:rPr lang="en-US" smtClean="0"/>
              <a:t>13</a:t>
            </a:fld>
            <a:endParaRPr lang="en-US" dirty="0"/>
          </a:p>
        </p:txBody>
      </p:sp>
    </p:spTree>
    <p:extLst>
      <p:ext uri="{BB962C8B-B14F-4D97-AF65-F5344CB8AC3E}">
        <p14:creationId xmlns:p14="http://schemas.microsoft.com/office/powerpoint/2010/main" val="4120843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Why Bristol Contractors Leave Money on the Table</a:t>
            </a:r>
          </a:p>
        </p:txBody>
      </p:sp>
      <p:sp>
        <p:nvSpPr>
          <p:cNvPr id="4" name="Slide Number Placeholder 3"/>
          <p:cNvSpPr>
            <a:spLocks noGrp="1"/>
          </p:cNvSpPr>
          <p:nvPr>
            <p:ph type="sldNum" sz="quarter" idx="5"/>
          </p:nvPr>
        </p:nvSpPr>
        <p:spPr/>
        <p:txBody>
          <a:bodyPr/>
          <a:lstStyle/>
          <a:p>
            <a:fld id="{E29F3FAF-CC6A-478D-BF6B-BD1EE87BC1BE}" type="slidenum">
              <a:rPr lang="en-US" smtClean="0"/>
              <a:t>2</a:t>
            </a:fld>
            <a:endParaRPr lang="en-US" dirty="0"/>
          </a:p>
        </p:txBody>
      </p:sp>
    </p:spTree>
    <p:extLst>
      <p:ext uri="{BB962C8B-B14F-4D97-AF65-F5344CB8AC3E}">
        <p14:creationId xmlns:p14="http://schemas.microsoft.com/office/powerpoint/2010/main" val="280883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Every year, contractors operating in and around the Bristol area miss out on thousands of pounds in potential tax savings. The dynamic nature of contracting means that expenses can vary widely, and HMRC’s strict requirement that expenses be 'wholly and exclusively' for business purposes often leads to confusion. However, with the right strategy and understanding of allowable deductions, contractors can remain compliant while significantly increasing their take-home pay. This presentation outlines seven critical areas where compliant contractors frequently overlook legitimate claims. By applying these tips, Bristol-based professionals can ensure they are not leaving cash on the table and are maximizing every opportunity to reduce their tax liability.</a:t>
            </a:r>
          </a:p>
        </p:txBody>
      </p:sp>
      <p:sp>
        <p:nvSpPr>
          <p:cNvPr id="4" name="Slide Number Placeholder 3"/>
          <p:cNvSpPr>
            <a:spLocks noGrp="1"/>
          </p:cNvSpPr>
          <p:nvPr>
            <p:ph type="sldNum" sz="quarter" idx="5"/>
          </p:nvPr>
        </p:nvSpPr>
        <p:spPr/>
        <p:txBody>
          <a:bodyPr/>
          <a:lstStyle/>
          <a:p>
            <a:fld id="{E29F3FAF-CC6A-478D-BF6B-BD1EE87BC1BE}" type="slidenum">
              <a:rPr lang="en-US" smtClean="0"/>
              <a:t>3</a:t>
            </a:fld>
            <a:endParaRPr lang="en-US" dirty="0"/>
          </a:p>
        </p:txBody>
      </p:sp>
    </p:spTree>
    <p:extLst>
      <p:ext uri="{BB962C8B-B14F-4D97-AF65-F5344CB8AC3E}">
        <p14:creationId xmlns:p14="http://schemas.microsoft.com/office/powerpoint/2010/main" val="2644038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Mileage and the 24-Month Rule, Use of Home as Office Deduction, Capital Allowances for Equipment, Training and Maintaining Existing Skills, Professional Fees and Small Salary Strategy, Subsistence, Lodging, and Overnight Rule, IR35 Status and Its Impact on Deductions</a:t>
            </a:r>
          </a:p>
        </p:txBody>
      </p:sp>
      <p:sp>
        <p:nvSpPr>
          <p:cNvPr id="4" name="Slide Number Placeholder 3"/>
          <p:cNvSpPr>
            <a:spLocks noGrp="1"/>
          </p:cNvSpPr>
          <p:nvPr>
            <p:ph type="sldNum" sz="quarter" idx="5"/>
          </p:nvPr>
        </p:nvSpPr>
        <p:spPr/>
        <p:txBody>
          <a:bodyPr/>
          <a:lstStyle/>
          <a:p>
            <a:fld id="{E29F3FAF-CC6A-478D-BF6B-BD1EE87BC1BE}" type="slidenum">
              <a:rPr lang="en-US" smtClean="0"/>
              <a:t>4</a:t>
            </a:fld>
            <a:endParaRPr lang="en-US" dirty="0"/>
          </a:p>
        </p:txBody>
      </p:sp>
    </p:spTree>
    <p:extLst>
      <p:ext uri="{BB962C8B-B14F-4D97-AF65-F5344CB8AC3E}">
        <p14:creationId xmlns:p14="http://schemas.microsoft.com/office/powerpoint/2010/main" val="3865020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Many contractors mistakenly believe that all travel to work sites is considered commuting and therefore non-deductible. However, HMRC’s temporary workplace rule, commonly referred to as the 24-Month Rule, allows deductions for travel expenses if the contractor reasonably expects the contract to last less than 24 months. This includes mileage, train fares, and parking costs. For Bristol-based contractors, this rule is particularly relevant given the frequent changes in contract locations. To claim these expenses, it is essential to use HMRC-approved mileage rates—currently 45p per mile for the first 10,000 miles—and maintain a detailed log that includes the date, destination, and purpose of each trip. Receipts alone are insufficient; a comprehensive mileage log serves as the best evidence for compliance and maximization of deductions.</a:t>
            </a:r>
          </a:p>
        </p:txBody>
      </p:sp>
      <p:sp>
        <p:nvSpPr>
          <p:cNvPr id="4" name="Slide Number Placeholder 3"/>
          <p:cNvSpPr>
            <a:spLocks noGrp="1"/>
          </p:cNvSpPr>
          <p:nvPr>
            <p:ph type="sldNum" sz="quarter" idx="5"/>
          </p:nvPr>
        </p:nvSpPr>
        <p:spPr/>
        <p:txBody>
          <a:bodyPr/>
          <a:lstStyle/>
          <a:p>
            <a:fld id="{E29F3FAF-CC6A-478D-BF6B-BD1EE87BC1BE}" type="slidenum">
              <a:rPr lang="en-US" smtClean="0"/>
              <a:t>5</a:t>
            </a:fld>
            <a:endParaRPr lang="en-US" dirty="0"/>
          </a:p>
        </p:txBody>
      </p:sp>
    </p:spTree>
    <p:extLst>
      <p:ext uri="{BB962C8B-B14F-4D97-AF65-F5344CB8AC3E}">
        <p14:creationId xmlns:p14="http://schemas.microsoft.com/office/powerpoint/2010/main" val="1583499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Contractors working from home in areas like Clifton, Redland, or Portishead should not overlook the 'Use of Home as Office' deduction. HMRC offers two methods for claiming this expense. The simple method allows a flat rate claim of £6 per week for limited companies or simplified expenses for sole traders, requiring no receipts. The more advantageous method, especially for those with high working hours, involves claiming a proportion of actual household costs such as utilities and broadband. This requires a fair calculation based on the number of rooms used for business and the hours worked. Proper documentation and calculation can lead to significant tax savings while remaining fully compliant with HMRC guidelines.</a:t>
            </a:r>
          </a:p>
        </p:txBody>
      </p:sp>
      <p:sp>
        <p:nvSpPr>
          <p:cNvPr id="4" name="Slide Number Placeholder 3"/>
          <p:cNvSpPr>
            <a:spLocks noGrp="1"/>
          </p:cNvSpPr>
          <p:nvPr>
            <p:ph type="sldNum" sz="quarter" idx="5"/>
          </p:nvPr>
        </p:nvSpPr>
        <p:spPr/>
        <p:txBody>
          <a:bodyPr/>
          <a:lstStyle/>
          <a:p>
            <a:fld id="{E29F3FAF-CC6A-478D-BF6B-BD1EE87BC1BE}" type="slidenum">
              <a:rPr lang="en-US" smtClean="0"/>
              <a:t>6</a:t>
            </a:fld>
            <a:endParaRPr lang="en-US" dirty="0"/>
          </a:p>
        </p:txBody>
      </p:sp>
    </p:spTree>
    <p:extLst>
      <p:ext uri="{BB962C8B-B14F-4D97-AF65-F5344CB8AC3E}">
        <p14:creationId xmlns:p14="http://schemas.microsoft.com/office/powerpoint/2010/main" val="3300792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Investing in equipment such as laptops, monitors, professional camera gear, or specialist tools can yield substantial tax benefits. Limited companies can take advantage of Full Expensing, allowing them to deduct 100% of the cost of qualifying new main pool plant and machinery from taxable profits in the year of purchase. Sole traders and partnerships can achieve similar benefits through the Annual Investment Allowance (AIA), which also permits a 100% deduction up to an annual limit. This strategy is one of the most effective ways to reduce tax liability, especially for contractors who regularly invest in high-value equipment necessary for their work.</a:t>
            </a:r>
          </a:p>
        </p:txBody>
      </p:sp>
      <p:sp>
        <p:nvSpPr>
          <p:cNvPr id="4" name="Slide Number Placeholder 3"/>
          <p:cNvSpPr>
            <a:spLocks noGrp="1"/>
          </p:cNvSpPr>
          <p:nvPr>
            <p:ph type="sldNum" sz="quarter" idx="5"/>
          </p:nvPr>
        </p:nvSpPr>
        <p:spPr/>
        <p:txBody>
          <a:bodyPr/>
          <a:lstStyle/>
          <a:p>
            <a:fld id="{E29F3FAF-CC6A-478D-BF6B-BD1EE87BC1BE}" type="slidenum">
              <a:rPr lang="en-US" smtClean="0"/>
              <a:t>7</a:t>
            </a:fld>
            <a:endParaRPr lang="en-US" dirty="0"/>
          </a:p>
        </p:txBody>
      </p:sp>
    </p:spTree>
    <p:extLst>
      <p:ext uri="{BB962C8B-B14F-4D97-AF65-F5344CB8AC3E}">
        <p14:creationId xmlns:p14="http://schemas.microsoft.com/office/powerpoint/2010/main" val="2358947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HMRC distinguishes between training that provides new skills and training that maintains existing ones. Contractors cannot claim expenses for training that leads to a new trade or skill, such as a software developer training to become a surveyor. However, training that updates or maintains current skills required for existing contracts is usually allowable. Examples include refresher courses on specific coding languages or new safety accreditations. To ensure compliance, contractors should retain course materials and syllabi that demonstrate the training was for maintenance rather than upskilling. This hidden claim can be a valuable deduction when properly documented.</a:t>
            </a:r>
          </a:p>
        </p:txBody>
      </p:sp>
      <p:sp>
        <p:nvSpPr>
          <p:cNvPr id="4" name="Slide Number Placeholder 3"/>
          <p:cNvSpPr>
            <a:spLocks noGrp="1"/>
          </p:cNvSpPr>
          <p:nvPr>
            <p:ph type="sldNum" sz="quarter" idx="5"/>
          </p:nvPr>
        </p:nvSpPr>
        <p:spPr/>
        <p:txBody>
          <a:bodyPr/>
          <a:lstStyle/>
          <a:p>
            <a:fld id="{E29F3FAF-CC6A-478D-BF6B-BD1EE87BC1BE}" type="slidenum">
              <a:rPr lang="en-US" smtClean="0"/>
              <a:t>8</a:t>
            </a:fld>
            <a:endParaRPr lang="en-US" dirty="0"/>
          </a:p>
        </p:txBody>
      </p:sp>
    </p:spTree>
    <p:extLst>
      <p:ext uri="{BB962C8B-B14F-4D97-AF65-F5344CB8AC3E}">
        <p14:creationId xmlns:p14="http://schemas.microsoft.com/office/powerpoint/2010/main" val="3525731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One of the cornerstones of tax-efficient contracting through a limited company is the small salary strategy. Contractors typically pay themselves a salary up to the Primary Threshold for National Insurance Contributions (NICs) or the Personal Allowance, which is fully deductible for Corporation Tax. The remainder of their income is taken as dividends, which are NIC-free. Additionally, professional fees such as accountancy, legal services, and insurance premiums for Professional Indemnity and Public Liability are 100% allowable. These expenses not only reduce taxable profits but also ensure compliance and financial protection, making them essential components of a contractor’s financial strategy.</a:t>
            </a:r>
          </a:p>
        </p:txBody>
      </p:sp>
      <p:sp>
        <p:nvSpPr>
          <p:cNvPr id="4" name="Slide Number Placeholder 3"/>
          <p:cNvSpPr>
            <a:spLocks noGrp="1"/>
          </p:cNvSpPr>
          <p:nvPr>
            <p:ph type="sldNum" sz="quarter" idx="5"/>
          </p:nvPr>
        </p:nvSpPr>
        <p:spPr/>
        <p:txBody>
          <a:bodyPr/>
          <a:lstStyle/>
          <a:p>
            <a:fld id="{E29F3FAF-CC6A-478D-BF6B-BD1EE87BC1BE}" type="slidenum">
              <a:rPr lang="en-US" smtClean="0"/>
              <a:t>9</a:t>
            </a:fld>
            <a:endParaRPr lang="en-US" dirty="0"/>
          </a:p>
        </p:txBody>
      </p:sp>
    </p:spTree>
    <p:extLst>
      <p:ext uri="{BB962C8B-B14F-4D97-AF65-F5344CB8AC3E}">
        <p14:creationId xmlns:p14="http://schemas.microsoft.com/office/powerpoint/2010/main" val="267206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dirty="0"/>
              <a:t>Click to edit Master title style</a:t>
            </a:r>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6978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11187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dirty="0"/>
              <a:t>Click to edit Master title style</a:t>
            </a:r>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13052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23507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dirty="0"/>
              <a:t>Click to edit Master title style</a:t>
            </a:r>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90401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348837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dirty="0"/>
              <a:t>Click to edit Master title style</a:t>
            </a:r>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08840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691239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70569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2">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E84C31D-CC85-27E5-FD9F-627C926D5A22}"/>
              </a:ext>
            </a:extLst>
          </p:cNvPr>
          <p:cNvSpPr>
            <a:spLocks noGrp="1"/>
          </p:cNvSpPr>
          <p:nvPr>
            <p:ph type="title"/>
          </p:nvPr>
        </p:nvSpPr>
        <p:spPr>
          <a:xfrm>
            <a:off x="838200" y="2578608"/>
            <a:ext cx="7879335" cy="3592629"/>
          </a:xfrm>
        </p:spPr>
        <p:txBody>
          <a:bodyPr>
            <a:normAutofit/>
          </a:bodyPr>
          <a:lstStyle>
            <a:lvl1pPr>
              <a:defRPr sz="6000"/>
            </a:lvl1pPr>
          </a:lstStyle>
          <a:p>
            <a:r>
              <a:rPr lang="en-US"/>
              <a:t>Click to edit Master title style</a:t>
            </a:r>
          </a:p>
        </p:txBody>
      </p:sp>
      <p:cxnSp>
        <p:nvCxnSpPr>
          <p:cNvPr id="7" name="Straight Connector 6">
            <a:extLst>
              <a:ext uri="{FF2B5EF4-FFF2-40B4-BE49-F238E27FC236}">
                <a16:creationId xmlns:a16="http://schemas.microsoft.com/office/drawing/2014/main" id="{A10B934F-7AD0-6CA4-BC4D-9CC30854BF9C}"/>
              </a:ext>
              <a:ext uri="{C183D7F6-B498-43B3-948B-1728B52AA6E4}">
                <adec:decorative xmlns:adec="http://schemas.microsoft.com/office/drawing/2017/decorative" val="1"/>
              </a:ext>
            </a:extLst>
          </p:cNvPr>
          <p:cNvCxnSpPr>
            <a:cxnSpLocks/>
          </p:cNvCxnSpPr>
          <p:nvPr userDrawn="1"/>
        </p:nvCxnSpPr>
        <p:spPr>
          <a:xfrm flipH="1">
            <a:off x="4" y="1714500"/>
            <a:ext cx="1219199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17FF6486-38AE-54F6-E2F3-8B944C3F1B94}"/>
              </a:ext>
            </a:extLst>
          </p:cNvPr>
          <p:cNvSpPr>
            <a:spLocks noGrp="1"/>
          </p:cNvSpPr>
          <p:nvPr>
            <p:ph type="ftr" sz="quarter" idx="11"/>
          </p:nvPr>
        </p:nvSpPr>
        <p:spPr/>
        <p:txBody>
          <a:bodyPr/>
          <a:lstStyle/>
          <a:p>
            <a:r>
              <a:rPr lang="en-US" dirty="0"/>
              <a:t>Sample Footer Text</a:t>
            </a:r>
          </a:p>
        </p:txBody>
      </p:sp>
      <p:sp>
        <p:nvSpPr>
          <p:cNvPr id="16" name="Text Placeholder 15">
            <a:extLst>
              <a:ext uri="{FF2B5EF4-FFF2-40B4-BE49-F238E27FC236}">
                <a16:creationId xmlns:a16="http://schemas.microsoft.com/office/drawing/2014/main" id="{341BD916-71AE-106E-105D-01655950FC48}"/>
              </a:ext>
            </a:extLst>
          </p:cNvPr>
          <p:cNvSpPr>
            <a:spLocks noGrp="1"/>
          </p:cNvSpPr>
          <p:nvPr>
            <p:ph type="body" sz="quarter" idx="15"/>
          </p:nvPr>
        </p:nvSpPr>
        <p:spPr>
          <a:xfrm>
            <a:off x="3987800" y="368300"/>
            <a:ext cx="7375525" cy="1014413"/>
          </a:xfrm>
        </p:spPr>
        <p:txBody>
          <a:bodyPr anchor="ctr">
            <a:normAutofit/>
          </a:bodyPr>
          <a:lstStyle>
            <a:lvl1pPr algn="r">
              <a:defRPr sz="2000"/>
            </a:lvl1pPr>
          </a:lstStyle>
          <a:p>
            <a:pPr lvl="0"/>
            <a:r>
              <a:rPr lang="en-US" dirty="0"/>
              <a:t>Click to edit Master text styles</a:t>
            </a:r>
          </a:p>
        </p:txBody>
      </p:sp>
      <p:sp>
        <p:nvSpPr>
          <p:cNvPr id="4" name="Date Placeholder 3">
            <a:extLst>
              <a:ext uri="{FF2B5EF4-FFF2-40B4-BE49-F238E27FC236}">
                <a16:creationId xmlns:a16="http://schemas.microsoft.com/office/drawing/2014/main" id="{68FD0054-227E-4953-9BB1-7141F90243F6}"/>
              </a:ext>
            </a:extLst>
          </p:cNvPr>
          <p:cNvSpPr>
            <a:spLocks noGrp="1"/>
          </p:cNvSpPr>
          <p:nvPr>
            <p:ph type="dt" sz="half" idx="10"/>
          </p:nvPr>
        </p:nvSpPr>
        <p:spPr/>
        <p:txBody>
          <a:bodyPr/>
          <a:lstStyle/>
          <a:p>
            <a:fld id="{7FA43F5B-065E-43CE-B3FD-98C48A6F94D7}" type="datetime1">
              <a:rPr lang="en-US" smtClean="0"/>
              <a:t>10/31/2025</a:t>
            </a:fld>
            <a:endParaRPr lang="en-US" dirty="0"/>
          </a:p>
        </p:txBody>
      </p:sp>
      <p:sp>
        <p:nvSpPr>
          <p:cNvPr id="6" name="Slide Number Placeholder 5">
            <a:extLst>
              <a:ext uri="{FF2B5EF4-FFF2-40B4-BE49-F238E27FC236}">
                <a16:creationId xmlns:a16="http://schemas.microsoft.com/office/drawing/2014/main" id="{8542E0F1-15E9-E241-9959-A6D46B69EE92}"/>
              </a:ext>
            </a:extLst>
          </p:cNvPr>
          <p:cNvSpPr>
            <a:spLocks noGrp="1"/>
          </p:cNvSpPr>
          <p:nvPr>
            <p:ph type="sldNum" sz="quarter" idx="12"/>
          </p:nvPr>
        </p:nvSpPr>
        <p:spPr/>
        <p:txBody>
          <a:bodyPr/>
          <a:lstStyle/>
          <a:p>
            <a:fld id="{2DE90F28-AFBB-4AB2-AA79-6D3F72ED131B}" type="slidenum">
              <a:rPr lang="en-US" smtClean="0"/>
              <a:t>‹#›</a:t>
            </a:fld>
            <a:endParaRPr lang="en-US" dirty="0"/>
          </a:p>
        </p:txBody>
      </p:sp>
    </p:spTree>
    <p:extLst>
      <p:ext uri="{BB962C8B-B14F-4D97-AF65-F5344CB8AC3E}">
        <p14:creationId xmlns:p14="http://schemas.microsoft.com/office/powerpoint/2010/main" val="2304193885"/>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842852-3CDE-22AD-D5F0-AAF8279A0910}"/>
              </a:ext>
            </a:extLst>
          </p:cNvPr>
          <p:cNvSpPr>
            <a:spLocks noGrp="1"/>
          </p:cNvSpPr>
          <p:nvPr>
            <p:ph type="title"/>
          </p:nvPr>
        </p:nvSpPr>
        <p:spPr>
          <a:xfrm>
            <a:off x="838200" y="859536"/>
            <a:ext cx="9546336" cy="3675885"/>
          </a:xfrm>
        </p:spPr>
        <p:txBody>
          <a:bodyPr anchor="t">
            <a:normAutofit/>
          </a:bodyPr>
          <a:lstStyle>
            <a:lvl1pPr>
              <a:defRPr sz="6000"/>
            </a:lvl1pPr>
          </a:lstStyle>
          <a:p>
            <a:r>
              <a:rPr lang="en-US" dirty="0"/>
              <a:t>Click to edit Master title style</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1"/>
                </a:solidFill>
              </a:defRPr>
            </a:lvl1pPr>
          </a:lstStyle>
          <a:p>
            <a:r>
              <a:rPr lang="en-US" dirty="0"/>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1"/>
                </a:solidFill>
              </a:defRPr>
            </a:lvl1pPr>
          </a:lstStyle>
          <a:p>
            <a:fld id="{EEE2A7A0-B9EE-41A8-8016-28E5803F20B2}" type="datetime1">
              <a:rPr lang="en-US" smtClean="0"/>
              <a:pPr/>
              <a:t>10/31/2025</a:t>
            </a:fld>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dirty="0"/>
          </a:p>
        </p:txBody>
      </p:sp>
      <p:cxnSp>
        <p:nvCxnSpPr>
          <p:cNvPr id="7" name="Straight Connector 6">
            <a:extLst>
              <a:ext uri="{FF2B5EF4-FFF2-40B4-BE49-F238E27FC236}">
                <a16:creationId xmlns:a16="http://schemas.microsoft.com/office/drawing/2014/main" id="{C4D523C5-E38D-F0DE-48C0-B6B8404B63BF}"/>
              </a:ext>
              <a:ext uri="{C183D7F6-B498-43B3-948B-1728B52AA6E4}">
                <adec:decorative xmlns:adec="http://schemas.microsoft.com/office/drawing/2017/decorative" val="1"/>
              </a:ext>
            </a:extLst>
          </p:cNvPr>
          <p:cNvCxnSpPr>
            <a:cxnSpLocks/>
          </p:cNvCxnSpPr>
          <p:nvPr userDrawn="1"/>
        </p:nvCxnSpPr>
        <p:spPr>
          <a:xfrm flipH="1">
            <a:off x="4" y="5143500"/>
            <a:ext cx="1219199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2116855"/>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376025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838200" y="365760"/>
            <a:ext cx="10515600" cy="1116811"/>
          </a:xfrm>
        </p:spPr>
        <p:txBody>
          <a:bodyPr/>
          <a:lstStyle>
            <a:lvl1pPr>
              <a:defRPr>
                <a:solidFill>
                  <a:schemeClr val="tx1"/>
                </a:solidFill>
              </a:defRPr>
            </a:lvl1pPr>
          </a:lstStyle>
          <a:p>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lvl1pPr>
              <a:defRPr>
                <a:solidFill>
                  <a:schemeClr val="tx1"/>
                </a:solidFill>
              </a:defRPr>
            </a:lvl1pPr>
          </a:lstStyle>
          <a:p>
            <a:r>
              <a:rPr lang="en-US" dirty="0"/>
              <a:t>Sample Footer Text</a:t>
            </a:r>
          </a:p>
        </p:txBody>
      </p:sp>
      <p:sp>
        <p:nvSpPr>
          <p:cNvPr id="8" name="Content Placeholder 7">
            <a:extLst>
              <a:ext uri="{FF2B5EF4-FFF2-40B4-BE49-F238E27FC236}">
                <a16:creationId xmlns:a16="http://schemas.microsoft.com/office/drawing/2014/main" id="{D3196D68-1BE9-332F-CE83-CA191A09639C}"/>
              </a:ext>
            </a:extLst>
          </p:cNvPr>
          <p:cNvSpPr>
            <a:spLocks noGrp="1"/>
          </p:cNvSpPr>
          <p:nvPr>
            <p:ph sz="quarter" idx="13"/>
          </p:nvPr>
        </p:nvSpPr>
        <p:spPr>
          <a:xfrm>
            <a:off x="838200" y="2395538"/>
            <a:ext cx="10515600" cy="4097337"/>
          </a:xfrm>
        </p:spPr>
        <p:txBody>
          <a:bodyPr/>
          <a:lstStyle>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lvl1pPr>
              <a:defRPr>
                <a:solidFill>
                  <a:schemeClr val="tx1"/>
                </a:solidFill>
              </a:defRPr>
            </a:lvl1pPr>
          </a:lstStyle>
          <a:p>
            <a:fld id="{990E4242-8CA0-457D-B3B1-7D78B4164321}" type="datetime1">
              <a:rPr lang="en-US" smtClean="0"/>
              <a:pPr/>
              <a:t>10/31/2025</a:t>
            </a:fld>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42147892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731520" y="841248"/>
            <a:ext cx="2999232" cy="5184648"/>
          </a:xfrm>
        </p:spPr>
        <p:txBody>
          <a:bodyPr anchor="t" anchorCtr="0">
            <a:normAutofit/>
          </a:bodyPr>
          <a:lstStyle>
            <a:lvl1pPr>
              <a:defRPr sz="3200">
                <a:solidFill>
                  <a:schemeClr val="tx1"/>
                </a:solidFill>
              </a:defRPr>
            </a:lvl1pPr>
          </a:lstStyle>
          <a:p>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lvl1pPr>
              <a:defRPr>
                <a:solidFill>
                  <a:schemeClr val="tx1"/>
                </a:solidFill>
              </a:defRPr>
            </a:lvl1pPr>
          </a:lstStyle>
          <a:p>
            <a:r>
              <a:rPr lang="en-US" dirty="0"/>
              <a:t>Sample Footer Text</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666926" y="841248"/>
            <a:ext cx="6260154" cy="5184648"/>
          </a:xfrm>
        </p:spPr>
        <p:txBody>
          <a:bodyPr/>
          <a:lstStyle>
            <a:lvl1pPr>
              <a:defRPr>
                <a:solidFill>
                  <a:schemeClr val="tx1"/>
                </a:solidFill>
              </a:defRPr>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lvl1pPr>
              <a:defRPr>
                <a:solidFill>
                  <a:schemeClr val="tx1"/>
                </a:solidFill>
              </a:defRPr>
            </a:lvl1pPr>
          </a:lstStyle>
          <a:p>
            <a:fld id="{B0ADC593-EA98-4C39-A75F-3F3A9C691019}" type="datetime1">
              <a:rPr lang="en-US" smtClean="0"/>
              <a:pPr/>
              <a:t>10/31/2025</a:t>
            </a:fld>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dirty="0"/>
          </a:p>
        </p:txBody>
      </p:sp>
      <p:cxnSp>
        <p:nvCxnSpPr>
          <p:cNvPr id="3" name="Straight Connector 2">
            <a:extLst>
              <a:ext uri="{FF2B5EF4-FFF2-40B4-BE49-F238E27FC236}">
                <a16:creationId xmlns:a16="http://schemas.microsoft.com/office/drawing/2014/main" id="{C8293A07-68F2-BD10-B738-E87F3F3D8CF3}"/>
              </a:ext>
              <a:ext uri="{C183D7F6-B498-43B3-948B-1728B52AA6E4}">
                <adec:decorative xmlns:adec="http://schemas.microsoft.com/office/drawing/2017/decorative" val="1"/>
              </a:ext>
            </a:extLst>
          </p:cNvPr>
          <p:cNvCxnSpPr>
            <a:cxnSpLocks/>
          </p:cNvCxnSpPr>
          <p:nvPr/>
        </p:nvCxnSpPr>
        <p:spPr>
          <a:xfrm flipV="1">
            <a:off x="4182210" y="0"/>
            <a:ext cx="0" cy="6858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976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dirty="0"/>
              <a:t>Click to edit Master title style</a:t>
            </a:r>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15175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3365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53885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95470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9624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dirty="0"/>
              <a:t>Click to edit Master title style</a:t>
            </a:r>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84478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dirty="0"/>
              <a:t>Click to edit Master title style</a:t>
            </a:r>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95455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10/31/2025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90499521"/>
      </p:ext>
    </p:extLst>
  </p:cSld>
  <p:clrMap bg1="dk1" tx1="lt1" bg2="dk2" tx2="lt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3967" r:id="rId12"/>
    <p:sldLayoutId id="2147483968" r:id="rId13"/>
    <p:sldLayoutId id="2147483969" r:id="rId14"/>
    <p:sldLayoutId id="2147483970" r:id="rId15"/>
    <p:sldLayoutId id="2147483971" r:id="rId16"/>
    <p:sldLayoutId id="2147483972" r:id="rId17"/>
    <p:sldLayoutId id="2147483973" r:id="rId18"/>
    <p:sldLayoutId id="2147483974" r:id="rId19"/>
    <p:sldLayoutId id="2147483975" r:id="rId20"/>
    <p:sldLayoutId id="2147483976" r:id="rId21"/>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20.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20.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0.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0.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209B2-237C-4632-6C8C-3F2F59C6B293}"/>
              </a:ext>
            </a:extLst>
          </p:cNvPr>
          <p:cNvSpPr>
            <a:spLocks noGrp="1"/>
          </p:cNvSpPr>
          <p:nvPr>
            <p:ph type="title"/>
          </p:nvPr>
        </p:nvSpPr>
        <p:spPr/>
        <p:txBody>
          <a:bodyPr anchor="b">
            <a:normAutofit/>
          </a:bodyPr>
          <a:lstStyle/>
          <a:p>
            <a:r>
              <a:rPr lang="en-US" sz="5100"/>
              <a:t>7 Tax-Saving Secrets Every Bristol Contractor Must Know</a:t>
            </a:r>
          </a:p>
        </p:txBody>
      </p:sp>
      <p:sp>
        <p:nvSpPr>
          <p:cNvPr id="4" name="Footer Placeholder 3">
            <a:extLst>
              <a:ext uri="{FF2B5EF4-FFF2-40B4-BE49-F238E27FC236}">
                <a16:creationId xmlns:a16="http://schemas.microsoft.com/office/drawing/2014/main" id="{0547BF88-2100-97BD-CD9C-1042CF0023AB}"/>
              </a:ext>
            </a:extLst>
          </p:cNvPr>
          <p:cNvSpPr>
            <a:spLocks noGrp="1"/>
          </p:cNvSpPr>
          <p:nvPr>
            <p:ph type="ftr" sz="quarter" idx="11"/>
          </p:nvPr>
        </p:nvSpPr>
        <p:spPr/>
        <p:txBody>
          <a:bodyPr anchor="ctr">
            <a:normAutofit/>
          </a:bodyPr>
          <a:lstStyle/>
          <a:p>
            <a:pPr>
              <a:spcAft>
                <a:spcPts val="600"/>
              </a:spcAft>
            </a:pPr>
            <a:r>
              <a:rPr lang="en-US" dirty="0"/>
              <a:t>Tervel Mihaylov MAAT</a:t>
            </a:r>
          </a:p>
        </p:txBody>
      </p:sp>
      <p:sp>
        <p:nvSpPr>
          <p:cNvPr id="3" name="Subtitle 2">
            <a:extLst>
              <a:ext uri="{FF2B5EF4-FFF2-40B4-BE49-F238E27FC236}">
                <a16:creationId xmlns:a16="http://schemas.microsoft.com/office/drawing/2014/main" id="{599D5904-E4BE-B930-CE5C-67D3465A785C}"/>
              </a:ext>
            </a:extLst>
          </p:cNvPr>
          <p:cNvSpPr>
            <a:spLocks noGrp="1"/>
          </p:cNvSpPr>
          <p:nvPr>
            <p:ph type="body" sz="quarter" idx="15"/>
          </p:nvPr>
        </p:nvSpPr>
        <p:spPr/>
        <p:txBody>
          <a:bodyPr anchor="ctr">
            <a:normAutofit/>
          </a:bodyPr>
          <a:lstStyle/>
          <a:p>
            <a:r>
              <a:rPr lang="en-US"/>
              <a:t>Essential financial tips for contractors in Bristol</a:t>
            </a:r>
          </a:p>
        </p:txBody>
      </p:sp>
      <p:sp>
        <p:nvSpPr>
          <p:cNvPr id="5" name="Date Placeholder 4">
            <a:extLst>
              <a:ext uri="{FF2B5EF4-FFF2-40B4-BE49-F238E27FC236}">
                <a16:creationId xmlns:a16="http://schemas.microsoft.com/office/drawing/2014/main" id="{F45D659B-EEF6-89D1-21A6-37E1ADE922D6}"/>
              </a:ext>
            </a:extLst>
          </p:cNvPr>
          <p:cNvSpPr>
            <a:spLocks noGrp="1"/>
          </p:cNvSpPr>
          <p:nvPr>
            <p:ph type="dt" sz="half" idx="10"/>
          </p:nvPr>
        </p:nvSpPr>
        <p:spPr/>
        <p:txBody>
          <a:bodyPr anchor="ctr">
            <a:normAutofit/>
          </a:bodyPr>
          <a:lstStyle/>
          <a:p>
            <a:pPr>
              <a:spcAft>
                <a:spcPts val="600"/>
              </a:spcAft>
            </a:pPr>
            <a:fld id="{7FA43F5B-065E-43CE-B3FD-98C48A6F94D7}"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1FEB75AC-EEC1-88A6-0C45-84C18A8C9957}"/>
              </a:ext>
            </a:extLst>
          </p:cNvPr>
          <p:cNvSpPr>
            <a:spLocks noGrp="1"/>
          </p:cNvSpPr>
          <p:nvPr>
            <p:ph type="sldNum" sz="quarter" idx="12"/>
          </p:nvPr>
        </p:nvSpPr>
        <p:spPr/>
        <p:txBody>
          <a:bodyPr anchor="ctr">
            <a:normAutofit/>
          </a:bodyPr>
          <a:lstStyle/>
          <a:p>
            <a:pPr>
              <a:spcAft>
                <a:spcPts val="600"/>
              </a:spcAft>
            </a:pPr>
            <a:fld id="{2DE90F28-AFBB-4AB2-AA79-6D3F72ED131B}" type="slidenum">
              <a:rPr lang="en-US" smtClean="0"/>
              <a:pPr>
                <a:spcAft>
                  <a:spcPts val="600"/>
                </a:spcAft>
              </a:pPr>
              <a:t>1</a:t>
            </a:fld>
            <a:endParaRPr lang="en-US"/>
          </a:p>
        </p:txBody>
      </p:sp>
    </p:spTree>
    <p:extLst>
      <p:ext uri="{BB962C8B-B14F-4D97-AF65-F5344CB8AC3E}">
        <p14:creationId xmlns:p14="http://schemas.microsoft.com/office/powerpoint/2010/main" val="669774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42" presetClass="entr" presetSubtype="0" fill="hold" grpId="0" nodeType="withEffect">
                                  <p:stCondLst>
                                    <p:cond delay="25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250"/>
                                        <p:tgtEl>
                                          <p:spTgt spid="3"/>
                                        </p:tgtEl>
                                      </p:cBhvr>
                                    </p:animEffect>
                                    <p:anim calcmode="lin" valueType="num">
                                      <p:cBhvr>
                                        <p:cTn id="11" dur="250" fill="hold"/>
                                        <p:tgtEl>
                                          <p:spTgt spid="3"/>
                                        </p:tgtEl>
                                        <p:attrNameLst>
                                          <p:attrName>ppt_x</p:attrName>
                                        </p:attrNameLst>
                                      </p:cBhvr>
                                      <p:tavLst>
                                        <p:tav tm="0">
                                          <p:val>
                                            <p:strVal val="#ppt_x"/>
                                          </p:val>
                                        </p:tav>
                                        <p:tav tm="100000">
                                          <p:val>
                                            <p:strVal val="#ppt_x"/>
                                          </p:val>
                                        </p:tav>
                                      </p:tavLst>
                                    </p:anim>
                                    <p:anim calcmode="lin" valueType="num">
                                      <p:cBhvr>
                                        <p:cTn id="12" dur="25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4B275-1D39-8386-2630-78AB0F9F7A2E}"/>
              </a:ext>
            </a:extLst>
          </p:cNvPr>
          <p:cNvSpPr>
            <a:spLocks noGrp="1"/>
          </p:cNvSpPr>
          <p:nvPr>
            <p:ph type="title"/>
          </p:nvPr>
        </p:nvSpPr>
        <p:spPr/>
        <p:txBody>
          <a:bodyPr anchor="b">
            <a:normAutofit/>
          </a:bodyPr>
          <a:lstStyle/>
          <a:p>
            <a:r>
              <a:rPr lang="en-US" sz="3700"/>
              <a:t>Subsistence, Lodging, and Overnight Rule</a:t>
            </a:r>
          </a:p>
        </p:txBody>
      </p:sp>
      <p:sp>
        <p:nvSpPr>
          <p:cNvPr id="3" name="Footer Placeholder 2">
            <a:extLst>
              <a:ext uri="{FF2B5EF4-FFF2-40B4-BE49-F238E27FC236}">
                <a16:creationId xmlns:a16="http://schemas.microsoft.com/office/drawing/2014/main" id="{37413975-E737-3907-353E-C1FD14165993}"/>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graphicFrame>
        <p:nvGraphicFramePr>
          <p:cNvPr id="10" name="Content Placeholder 3">
            <a:extLst>
              <a:ext uri="{FF2B5EF4-FFF2-40B4-BE49-F238E27FC236}">
                <a16:creationId xmlns:a16="http://schemas.microsoft.com/office/drawing/2014/main" id="{A124FCA1-FDBE-6706-2453-A91C9761F583}"/>
              </a:ext>
            </a:extLst>
          </p:cNvPr>
          <p:cNvGraphicFramePr>
            <a:graphicFrameLocks noGrp="1"/>
          </p:cNvGraphicFrame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838200" y="2395538"/>
          <a:ext cx="10515600" cy="4097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ate Placeholder 4">
            <a:extLst>
              <a:ext uri="{FF2B5EF4-FFF2-40B4-BE49-F238E27FC236}">
                <a16:creationId xmlns:a16="http://schemas.microsoft.com/office/drawing/2014/main" id="{5D35D2E4-537D-F18A-9600-5FB53BC6846A}"/>
              </a:ext>
            </a:extLst>
          </p:cNvPr>
          <p:cNvSpPr>
            <a:spLocks noGrp="1"/>
          </p:cNvSpPr>
          <p:nvPr>
            <p:ph type="dt" sz="half" idx="10"/>
          </p:nvPr>
        </p:nvSpPr>
        <p:spPr/>
        <p:txBody>
          <a:bodyPr anchor="ctr">
            <a:normAutofit/>
          </a:bodyPr>
          <a:lstStyle/>
          <a:p>
            <a:pPr>
              <a:spcAft>
                <a:spcPts val="600"/>
              </a:spcAft>
            </a:pPr>
            <a:fld id="{EEE6A364-A39C-470E-B89A-9BD899585684}"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8571259C-5F3B-C125-1002-5C60A0AD3CB2}"/>
              </a:ext>
            </a:extLst>
          </p:cNvPr>
          <p:cNvSpPr>
            <a:spLocks noGrp="1"/>
          </p:cNvSpPr>
          <p:nvPr>
            <p:ph type="sldNum" sz="quarter" idx="12"/>
          </p:nvPr>
        </p:nvSpPr>
        <p:spPr/>
        <p:txBody>
          <a:bodyPr anchor="ctr">
            <a:normAutofit/>
          </a:bodyPr>
          <a:lstStyle/>
          <a:p>
            <a:pPr>
              <a:spcAft>
                <a:spcPts val="600"/>
              </a:spcAft>
            </a:pPr>
            <a:fld id="{CC057153-B650-4DEB-B370-79DDCFDCE934}" type="slidenum">
              <a:rPr lang="en-US" smtClean="0"/>
              <a:pPr>
                <a:spcAft>
                  <a:spcPts val="600"/>
                </a:spcAft>
              </a:pPr>
              <a:t>10</a:t>
            </a:fld>
            <a:endParaRPr lang="en-US"/>
          </a:p>
        </p:txBody>
      </p:sp>
    </p:spTree>
    <p:extLst>
      <p:ext uri="{BB962C8B-B14F-4D97-AF65-F5344CB8AC3E}">
        <p14:creationId xmlns:p14="http://schemas.microsoft.com/office/powerpoint/2010/main" val="28171945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6CF73-4936-F2E0-45C8-F8BD6CEEC2DC}"/>
              </a:ext>
            </a:extLst>
          </p:cNvPr>
          <p:cNvSpPr>
            <a:spLocks noGrp="1"/>
          </p:cNvSpPr>
          <p:nvPr>
            <p:ph type="title"/>
          </p:nvPr>
        </p:nvSpPr>
        <p:spPr/>
        <p:txBody>
          <a:bodyPr anchor="t">
            <a:normAutofit/>
          </a:bodyPr>
          <a:lstStyle/>
          <a:p>
            <a:r>
              <a:rPr lang="en-US"/>
              <a:t>IR35 Status and Its Impact on Deductions</a:t>
            </a:r>
          </a:p>
        </p:txBody>
      </p:sp>
      <p:sp>
        <p:nvSpPr>
          <p:cNvPr id="3" name="Footer Placeholder 2">
            <a:extLst>
              <a:ext uri="{FF2B5EF4-FFF2-40B4-BE49-F238E27FC236}">
                <a16:creationId xmlns:a16="http://schemas.microsoft.com/office/drawing/2014/main" id="{5E6C0276-B266-2046-3A48-2D722D40117A}"/>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sp>
        <p:nvSpPr>
          <p:cNvPr id="4" name="Content Placeholder 3">
            <a:extLst>
              <a:ext uri="{FF2B5EF4-FFF2-40B4-BE49-F238E27FC236}">
                <a16:creationId xmlns:a16="http://schemas.microsoft.com/office/drawing/2014/main" id="{F1162BB9-6E45-4A0C-1E21-222BAD5794B4}"/>
              </a:ext>
            </a:extLst>
          </p:cNvPr>
          <p:cNvSpPr>
            <a:spLocks noGrp="1"/>
          </p:cNvSp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p:txBody>
          <a:bodyPr>
            <a:normAutofit/>
          </a:bodyPr>
          <a:lstStyle/>
          <a:p>
            <a:pPr marL="0" indent="0">
              <a:spcBef>
                <a:spcPts val="2500"/>
              </a:spcBef>
              <a:buFont typeface="Arial" panose="020B0604020202020204" pitchFamily="34" charset="0"/>
              <a:buNone/>
            </a:pPr>
            <a:r>
              <a:rPr lang="en-US" sz="1400" b="1"/>
              <a:t>Deductions Outside IR35</a:t>
            </a:r>
          </a:p>
          <a:p>
            <a:pPr marL="0" lvl="1" indent="0">
              <a:buFont typeface="Arial" panose="020B0604020202020204" pitchFamily="34" charset="0"/>
              <a:buNone/>
            </a:pPr>
            <a:r>
              <a:t>Contractors outside IR35 can claim all applicable deductions, reducing their Corporation Tax liability significantly.</a:t>
            </a:r>
            <a:endParaRPr lang="en-US"/>
          </a:p>
          <a:p>
            <a:pPr marL="0" indent="0">
              <a:spcBef>
                <a:spcPts val="2500"/>
              </a:spcBef>
              <a:buFont typeface="Arial" panose="020B0604020202020204" pitchFamily="34" charset="0"/>
              <a:buNone/>
            </a:pPr>
            <a:r>
              <a:rPr lang="en-US" sz="1400" b="1"/>
              <a:t>Limitations Inside IR35</a:t>
            </a:r>
          </a:p>
          <a:p>
            <a:pPr marL="0" lvl="1" indent="0">
              <a:buFont typeface="Arial" panose="020B0604020202020204" pitchFamily="34" charset="0"/>
              <a:buNone/>
            </a:pPr>
            <a:r>
              <a:t>Contractors inside IR35 face restrictions on claiming deductions as they are treated like employees for tax purposes.</a:t>
            </a:r>
            <a:endParaRPr lang="en-US"/>
          </a:p>
          <a:p>
            <a:pPr marL="0" indent="0">
              <a:spcBef>
                <a:spcPts val="2500"/>
              </a:spcBef>
              <a:buFont typeface="Arial" panose="020B0604020202020204" pitchFamily="34" charset="0"/>
              <a:buNone/>
            </a:pPr>
            <a:r>
              <a:rPr lang="en-US" sz="1400" b="1"/>
              <a:t>Small Company Exemption</a:t>
            </a:r>
          </a:p>
          <a:p>
            <a:pPr marL="0" lvl="1" indent="0">
              <a:buFont typeface="Arial" panose="020B0604020202020204" pitchFamily="34" charset="0"/>
              <a:buNone/>
            </a:pPr>
            <a:r>
              <a:t>Contracts under the Small Company exemption allow a 5% flat-rate allowance for running business costs despite IR35 status.</a:t>
            </a:r>
            <a:endParaRPr lang="en-US"/>
          </a:p>
          <a:p>
            <a:pPr marL="0" indent="0">
              <a:spcBef>
                <a:spcPts val="2500"/>
              </a:spcBef>
              <a:buFont typeface="Arial" panose="020B0604020202020204" pitchFamily="34" charset="0"/>
              <a:buNone/>
            </a:pPr>
            <a:r>
              <a:rPr lang="en-US" sz="1400" b="1"/>
              <a:t>Importance of Status Verification</a:t>
            </a:r>
          </a:p>
          <a:p>
            <a:pPr marL="0" lvl="1" indent="0">
              <a:buFont typeface="Arial" panose="020B0604020202020204" pitchFamily="34" charset="0"/>
              <a:buNone/>
            </a:pPr>
            <a:r>
              <a:t>Verifying IR35 status via the Status Determination Statement is crucial to avoid compliance issues and ensure correct deductions.</a:t>
            </a:r>
            <a:endParaRPr lang="en-US"/>
          </a:p>
        </p:txBody>
      </p:sp>
      <p:sp>
        <p:nvSpPr>
          <p:cNvPr id="5" name="Date Placeholder 4">
            <a:extLst>
              <a:ext uri="{FF2B5EF4-FFF2-40B4-BE49-F238E27FC236}">
                <a16:creationId xmlns:a16="http://schemas.microsoft.com/office/drawing/2014/main" id="{FF811298-80BC-C31B-2527-D224AA924DAB}"/>
              </a:ext>
            </a:extLst>
          </p:cNvPr>
          <p:cNvSpPr>
            <a:spLocks noGrp="1"/>
          </p:cNvSpPr>
          <p:nvPr>
            <p:ph type="dt" sz="half" idx="10"/>
          </p:nvPr>
        </p:nvSpPr>
        <p:spPr/>
        <p:txBody>
          <a:bodyPr anchor="ctr">
            <a:normAutofit/>
          </a:bodyPr>
          <a:lstStyle/>
          <a:p>
            <a:pPr>
              <a:spcAft>
                <a:spcPts val="600"/>
              </a:spcAft>
            </a:pPr>
            <a:fld id="{EEE6A364-A39C-470E-B89A-9BD899585684}"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BA4A3E82-78D7-D252-1DCB-F21524BA085F}"/>
              </a:ext>
            </a:extLst>
          </p:cNvPr>
          <p:cNvSpPr>
            <a:spLocks noGrp="1"/>
          </p:cNvSpPr>
          <p:nvPr>
            <p:ph type="sldNum" sz="quarter" idx="12"/>
          </p:nvPr>
        </p:nvSpPr>
        <p:spPr/>
        <p:txBody>
          <a:bodyPr anchor="ctr">
            <a:normAutofit/>
          </a:bodyPr>
          <a:lstStyle/>
          <a:p>
            <a:pPr>
              <a:spcAft>
                <a:spcPts val="600"/>
              </a:spcAft>
            </a:pPr>
            <a:fld id="{CC057153-B650-4DEB-B370-79DDCFDCE934}" type="slidenum">
              <a:rPr lang="en-US" smtClean="0"/>
              <a:pPr>
                <a:spcAft>
                  <a:spcPts val="600"/>
                </a:spcAft>
              </a:pPr>
              <a:t>11</a:t>
            </a:fld>
            <a:endParaRPr lang="en-US"/>
          </a:p>
        </p:txBody>
      </p:sp>
    </p:spTree>
    <p:extLst>
      <p:ext uri="{BB962C8B-B14F-4D97-AF65-F5344CB8AC3E}">
        <p14:creationId xmlns:p14="http://schemas.microsoft.com/office/powerpoint/2010/main" val="12338144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DF5F-81E2-AE19-9F61-54648EEBA89F}"/>
              </a:ext>
            </a:extLst>
          </p:cNvPr>
          <p:cNvSpPr>
            <a:spLocks noGrp="1"/>
          </p:cNvSpPr>
          <p:nvPr>
            <p:ph type="title"/>
          </p:nvPr>
        </p:nvSpPr>
        <p:spPr/>
        <p:txBody>
          <a:bodyPr anchor="t">
            <a:normAutofit/>
          </a:bodyPr>
          <a:lstStyle/>
          <a:p>
            <a:r>
              <a:rPr lang="en-US"/>
              <a:t>Final Call to Action</a:t>
            </a:r>
          </a:p>
        </p:txBody>
      </p:sp>
      <p:sp>
        <p:nvSpPr>
          <p:cNvPr id="4" name="Footer Placeholder 3">
            <a:extLst>
              <a:ext uri="{FF2B5EF4-FFF2-40B4-BE49-F238E27FC236}">
                <a16:creationId xmlns:a16="http://schemas.microsoft.com/office/drawing/2014/main" id="{92B9C9DE-6DAC-D161-4716-8915D1B98229}"/>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sp>
        <p:nvSpPr>
          <p:cNvPr id="5" name="Date Placeholder 4">
            <a:extLst>
              <a:ext uri="{FF2B5EF4-FFF2-40B4-BE49-F238E27FC236}">
                <a16:creationId xmlns:a16="http://schemas.microsoft.com/office/drawing/2014/main" id="{5823105D-FD6F-580E-6327-3CA7033FF2AC}"/>
              </a:ext>
            </a:extLst>
          </p:cNvPr>
          <p:cNvSpPr>
            <a:spLocks noGrp="1"/>
          </p:cNvSpPr>
          <p:nvPr>
            <p:ph type="dt" sz="half" idx="10"/>
          </p:nvPr>
        </p:nvSpPr>
        <p:spPr/>
        <p:txBody>
          <a:bodyPr anchor="ctr">
            <a:normAutofit/>
          </a:bodyPr>
          <a:lstStyle/>
          <a:p>
            <a:pPr>
              <a:spcAft>
                <a:spcPts val="600"/>
              </a:spcAft>
            </a:pPr>
            <a:fld id="{7FA43F5B-065E-43CE-B3FD-98C48A6F94D7}"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A0DED459-5B75-D31C-2DBC-9E1DDD94BABB}"/>
              </a:ext>
            </a:extLst>
          </p:cNvPr>
          <p:cNvSpPr>
            <a:spLocks noGrp="1"/>
          </p:cNvSpPr>
          <p:nvPr>
            <p:ph type="sldNum" sz="quarter" idx="12"/>
          </p:nvPr>
        </p:nvSpPr>
        <p:spPr/>
        <p:txBody>
          <a:bodyPr anchor="ctr">
            <a:normAutofit/>
          </a:bodyPr>
          <a:lstStyle/>
          <a:p>
            <a:pPr>
              <a:spcAft>
                <a:spcPts val="600"/>
              </a:spcAft>
            </a:pPr>
            <a:fld id="{2DE90F28-AFBB-4AB2-AA79-6D3F72ED131B}" type="slidenum">
              <a:rPr lang="en-US" smtClean="0"/>
              <a:pPr>
                <a:spcAft>
                  <a:spcPts val="600"/>
                </a:spcAft>
              </a:pPr>
              <a:t>12</a:t>
            </a:fld>
            <a:endParaRPr lang="en-US"/>
          </a:p>
        </p:txBody>
      </p:sp>
    </p:spTree>
    <p:extLst>
      <p:ext uri="{BB962C8B-B14F-4D97-AF65-F5344CB8AC3E}">
        <p14:creationId xmlns:p14="http://schemas.microsoft.com/office/powerpoint/2010/main" val="217882462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3D56B-246C-1B39-C7C3-096A30B5AEDB}"/>
              </a:ext>
            </a:extLst>
          </p:cNvPr>
          <p:cNvSpPr>
            <a:spLocks noGrp="1"/>
          </p:cNvSpPr>
          <p:nvPr>
            <p:ph type="title"/>
          </p:nvPr>
        </p:nvSpPr>
        <p:spPr/>
        <p:txBody>
          <a:bodyPr anchor="b">
            <a:normAutofit/>
          </a:bodyPr>
          <a:lstStyle/>
          <a:p>
            <a:r>
              <a:rPr lang="en-US" sz="4100"/>
              <a:t>Book Your Free Tax Health Check</a:t>
            </a:r>
          </a:p>
        </p:txBody>
      </p:sp>
      <p:sp>
        <p:nvSpPr>
          <p:cNvPr id="3" name="Footer Placeholder 2">
            <a:extLst>
              <a:ext uri="{FF2B5EF4-FFF2-40B4-BE49-F238E27FC236}">
                <a16:creationId xmlns:a16="http://schemas.microsoft.com/office/drawing/2014/main" id="{6C9F7EAE-2EF7-87A0-DF26-3AE9F2D78A08}"/>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graphicFrame>
        <p:nvGraphicFramePr>
          <p:cNvPr id="10" name="Content Placeholder 3">
            <a:extLst>
              <a:ext uri="{FF2B5EF4-FFF2-40B4-BE49-F238E27FC236}">
                <a16:creationId xmlns:a16="http://schemas.microsoft.com/office/drawing/2014/main" id="{BE92D497-6782-A9DE-99F2-CEAEB62AD206}"/>
              </a:ext>
            </a:extLst>
          </p:cNvPr>
          <p:cNvGraphicFramePr>
            <a:graphicFrameLocks noGrp="1"/>
          </p:cNvGraphicFramePr>
          <p:nvPr>
            <p:ph sz="quarter" idx="13"/>
            <p:extLst>
              <p:ext uri="{D42A27DB-BD31-4B8C-83A1-F6EECF244321}">
                <p14:modId xmlns:p14="http://schemas.microsoft.com/office/powerpoint/2010/main" val="3858499092"/>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683986" y="1479323"/>
          <a:ext cx="10515600" cy="46688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ate Placeholder 4">
            <a:extLst>
              <a:ext uri="{FF2B5EF4-FFF2-40B4-BE49-F238E27FC236}">
                <a16:creationId xmlns:a16="http://schemas.microsoft.com/office/drawing/2014/main" id="{95401C27-BD8A-ECF6-65D7-787DCEBD01EB}"/>
              </a:ext>
            </a:extLst>
          </p:cNvPr>
          <p:cNvSpPr>
            <a:spLocks noGrp="1"/>
          </p:cNvSpPr>
          <p:nvPr>
            <p:ph type="dt" sz="half" idx="10"/>
          </p:nvPr>
        </p:nvSpPr>
        <p:spPr/>
        <p:txBody>
          <a:bodyPr anchor="ctr">
            <a:normAutofit/>
          </a:bodyPr>
          <a:lstStyle/>
          <a:p>
            <a:pPr>
              <a:spcAft>
                <a:spcPts val="600"/>
              </a:spcAft>
            </a:pPr>
            <a:fld id="{EEE6A364-A39C-470E-B89A-9BD899585684}"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33332D83-3052-A10C-CA5B-3746F8C5590A}"/>
              </a:ext>
            </a:extLst>
          </p:cNvPr>
          <p:cNvSpPr>
            <a:spLocks noGrp="1"/>
          </p:cNvSpPr>
          <p:nvPr>
            <p:ph type="sldNum" sz="quarter" idx="12"/>
          </p:nvPr>
        </p:nvSpPr>
        <p:spPr/>
        <p:txBody>
          <a:bodyPr anchor="ctr">
            <a:normAutofit/>
          </a:bodyPr>
          <a:lstStyle/>
          <a:p>
            <a:pPr>
              <a:spcAft>
                <a:spcPts val="600"/>
              </a:spcAft>
            </a:pPr>
            <a:fld id="{CC057153-B650-4DEB-B370-79DDCFDCE934}" type="slidenum">
              <a:rPr lang="en-US" smtClean="0"/>
              <a:pPr>
                <a:spcAft>
                  <a:spcPts val="600"/>
                </a:spcAft>
              </a:pPr>
              <a:t>13</a:t>
            </a:fld>
            <a:endParaRPr lang="en-US"/>
          </a:p>
        </p:txBody>
      </p:sp>
    </p:spTree>
    <p:extLst>
      <p:ext uri="{BB962C8B-B14F-4D97-AF65-F5344CB8AC3E}">
        <p14:creationId xmlns:p14="http://schemas.microsoft.com/office/powerpoint/2010/main" val="14068211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335E0-7925-4C8F-0508-3C7681711888}"/>
              </a:ext>
            </a:extLst>
          </p:cNvPr>
          <p:cNvSpPr>
            <a:spLocks noGrp="1"/>
          </p:cNvSpPr>
          <p:nvPr>
            <p:ph type="title"/>
          </p:nvPr>
        </p:nvSpPr>
        <p:spPr/>
        <p:txBody>
          <a:bodyPr anchor="t">
            <a:normAutofit/>
          </a:bodyPr>
          <a:lstStyle/>
          <a:p>
            <a:r>
              <a:rPr lang="en-US"/>
              <a:t>Introduction</a:t>
            </a:r>
          </a:p>
        </p:txBody>
      </p:sp>
      <p:sp>
        <p:nvSpPr>
          <p:cNvPr id="4" name="Footer Placeholder 3">
            <a:extLst>
              <a:ext uri="{FF2B5EF4-FFF2-40B4-BE49-F238E27FC236}">
                <a16:creationId xmlns:a16="http://schemas.microsoft.com/office/drawing/2014/main" id="{78072B2C-D680-F89D-4A52-7F9FA2F82028}"/>
              </a:ext>
            </a:extLst>
          </p:cNvPr>
          <p:cNvSpPr>
            <a:spLocks noGrp="1"/>
          </p:cNvSpPr>
          <p:nvPr>
            <p:ph type="ftr" sz="quarter" idx="11"/>
          </p:nvPr>
        </p:nvSpPr>
        <p:spPr/>
        <p:txBody>
          <a:bodyPr anchor="ctr">
            <a:normAutofit/>
          </a:bodyPr>
          <a:lstStyle/>
          <a:p>
            <a:r>
              <a:rPr lang="en-US" sz="1300" dirty="0">
                <a:solidFill>
                  <a:srgbClr val="0A304A"/>
                </a:solidFill>
              </a:rPr>
              <a:t>Tervel Mihaylov MAAT</a:t>
            </a:r>
            <a:endParaRPr lang="en-US" sz="1300" dirty="0">
              <a:solidFill>
                <a:srgbClr val="000000"/>
              </a:solidFill>
            </a:endParaRPr>
          </a:p>
          <a:p>
            <a:pPr>
              <a:spcAft>
                <a:spcPts val="600"/>
              </a:spcAft>
            </a:pPr>
            <a:endParaRPr lang="en-US" dirty="0">
              <a:solidFill>
                <a:srgbClr val="0A304A"/>
              </a:solidFill>
            </a:endParaRPr>
          </a:p>
        </p:txBody>
      </p:sp>
      <p:sp>
        <p:nvSpPr>
          <p:cNvPr id="5" name="Date Placeholder 4">
            <a:extLst>
              <a:ext uri="{FF2B5EF4-FFF2-40B4-BE49-F238E27FC236}">
                <a16:creationId xmlns:a16="http://schemas.microsoft.com/office/drawing/2014/main" id="{960C705C-98BC-B641-04E5-D237D1A397C8}"/>
              </a:ext>
            </a:extLst>
          </p:cNvPr>
          <p:cNvSpPr>
            <a:spLocks noGrp="1"/>
          </p:cNvSpPr>
          <p:nvPr>
            <p:ph type="dt" sz="half" idx="10"/>
          </p:nvPr>
        </p:nvSpPr>
        <p:spPr/>
        <p:txBody>
          <a:bodyPr anchor="ctr">
            <a:normAutofit/>
          </a:bodyPr>
          <a:lstStyle/>
          <a:p>
            <a:pPr>
              <a:spcAft>
                <a:spcPts val="600"/>
              </a:spcAft>
            </a:pPr>
            <a:fld id="{7FA43F5B-065E-43CE-B3FD-98C48A6F94D7}"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568F3BA0-2BD9-F93F-E32C-DA3F5AA8210B}"/>
              </a:ext>
            </a:extLst>
          </p:cNvPr>
          <p:cNvSpPr>
            <a:spLocks noGrp="1"/>
          </p:cNvSpPr>
          <p:nvPr>
            <p:ph type="sldNum" sz="quarter" idx="12"/>
          </p:nvPr>
        </p:nvSpPr>
        <p:spPr/>
        <p:txBody>
          <a:bodyPr anchor="ctr">
            <a:normAutofit/>
          </a:bodyPr>
          <a:lstStyle/>
          <a:p>
            <a:pPr>
              <a:spcAft>
                <a:spcPts val="600"/>
              </a:spcAft>
            </a:pPr>
            <a:fld id="{2DE90F28-AFBB-4AB2-AA79-6D3F72ED131B}" type="slidenum">
              <a:rPr lang="en-US" smtClean="0"/>
              <a:pPr>
                <a:spcAft>
                  <a:spcPts val="600"/>
                </a:spcAft>
              </a:pPr>
              <a:t>2</a:t>
            </a:fld>
            <a:endParaRPr lang="en-US"/>
          </a:p>
        </p:txBody>
      </p:sp>
    </p:spTree>
    <p:extLst>
      <p:ext uri="{BB962C8B-B14F-4D97-AF65-F5344CB8AC3E}">
        <p14:creationId xmlns:p14="http://schemas.microsoft.com/office/powerpoint/2010/main" val="349516355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92E66-F719-3C2E-26C2-52088C4F0FA9}"/>
              </a:ext>
            </a:extLst>
          </p:cNvPr>
          <p:cNvSpPr>
            <a:spLocks noGrp="1"/>
          </p:cNvSpPr>
          <p:nvPr>
            <p:ph type="title"/>
          </p:nvPr>
        </p:nvSpPr>
        <p:spPr/>
        <p:txBody>
          <a:bodyPr anchor="b">
            <a:normAutofit/>
          </a:bodyPr>
          <a:lstStyle/>
          <a:p>
            <a:r>
              <a:rPr lang="en-US" sz="3700" dirty="0"/>
              <a:t>Why Bristol Contractors Leave Money on the Table</a:t>
            </a:r>
          </a:p>
        </p:txBody>
      </p:sp>
      <p:sp>
        <p:nvSpPr>
          <p:cNvPr id="3" name="Footer Placeholder 2">
            <a:extLst>
              <a:ext uri="{FF2B5EF4-FFF2-40B4-BE49-F238E27FC236}">
                <a16:creationId xmlns:a16="http://schemas.microsoft.com/office/drawing/2014/main" id="{900D1569-6D2D-BADE-D7A2-A8A7AB6AE5BD}"/>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graphicFrame>
        <p:nvGraphicFramePr>
          <p:cNvPr id="10" name="Content Placeholder 3">
            <a:extLst>
              <a:ext uri="{FF2B5EF4-FFF2-40B4-BE49-F238E27FC236}">
                <a16:creationId xmlns:a16="http://schemas.microsoft.com/office/drawing/2014/main" id="{ED81CE23-D8ED-2EEC-434A-9C351A1FE550}"/>
              </a:ext>
            </a:extLst>
          </p:cNvPr>
          <p:cNvGraphicFramePr>
            <a:graphicFrameLocks noGrp="1"/>
          </p:cNvGraphicFramePr>
          <p:nvPr>
            <p:ph sz="quarter" idx="13"/>
            <p:extLst>
              <p:ext uri="{D42A27DB-BD31-4B8C-83A1-F6EECF244321}">
                <p14:modId xmlns:p14="http://schemas.microsoft.com/office/powerpoint/2010/main" val="2151254577"/>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683986" y="2150609"/>
          <a:ext cx="10515600" cy="43331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ate Placeholder 4">
            <a:extLst>
              <a:ext uri="{FF2B5EF4-FFF2-40B4-BE49-F238E27FC236}">
                <a16:creationId xmlns:a16="http://schemas.microsoft.com/office/drawing/2014/main" id="{36DD675E-B4C1-4016-D5EF-F965BBBD4A64}"/>
              </a:ext>
            </a:extLst>
          </p:cNvPr>
          <p:cNvSpPr>
            <a:spLocks noGrp="1"/>
          </p:cNvSpPr>
          <p:nvPr>
            <p:ph type="dt" sz="half" idx="10"/>
          </p:nvPr>
        </p:nvSpPr>
        <p:spPr/>
        <p:txBody>
          <a:bodyPr anchor="ctr">
            <a:normAutofit/>
          </a:bodyPr>
          <a:lstStyle/>
          <a:p>
            <a:pPr>
              <a:spcAft>
                <a:spcPts val="600"/>
              </a:spcAft>
            </a:pPr>
            <a:fld id="{EEE6A364-A39C-470E-B89A-9BD899585684}"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7D401004-55BB-EE13-F400-665E3BEC058B}"/>
              </a:ext>
            </a:extLst>
          </p:cNvPr>
          <p:cNvSpPr>
            <a:spLocks noGrp="1"/>
          </p:cNvSpPr>
          <p:nvPr>
            <p:ph type="sldNum" sz="quarter" idx="12"/>
          </p:nvPr>
        </p:nvSpPr>
        <p:spPr/>
        <p:txBody>
          <a:bodyPr anchor="ctr">
            <a:normAutofit/>
          </a:bodyPr>
          <a:lstStyle/>
          <a:p>
            <a:pPr>
              <a:spcAft>
                <a:spcPts val="600"/>
              </a:spcAft>
            </a:pPr>
            <a:fld id="{CC057153-B650-4DEB-B370-79DDCFDCE934}" type="slidenum">
              <a:rPr lang="en-US" smtClean="0"/>
              <a:pPr>
                <a:spcAft>
                  <a:spcPts val="600"/>
                </a:spcAft>
              </a:pPr>
              <a:t>3</a:t>
            </a:fld>
            <a:endParaRPr lang="en-US"/>
          </a:p>
        </p:txBody>
      </p:sp>
    </p:spTree>
    <p:extLst>
      <p:ext uri="{BB962C8B-B14F-4D97-AF65-F5344CB8AC3E}">
        <p14:creationId xmlns:p14="http://schemas.microsoft.com/office/powerpoint/2010/main" val="398166226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F5DB6-60B7-EF57-B8F6-AB6CDC6F049D}"/>
              </a:ext>
            </a:extLst>
          </p:cNvPr>
          <p:cNvSpPr>
            <a:spLocks noGrp="1"/>
          </p:cNvSpPr>
          <p:nvPr>
            <p:ph type="title"/>
          </p:nvPr>
        </p:nvSpPr>
        <p:spPr/>
        <p:txBody>
          <a:bodyPr anchor="t">
            <a:normAutofit/>
          </a:bodyPr>
          <a:lstStyle/>
          <a:p>
            <a:r>
              <a:rPr lang="en-US"/>
              <a:t>Tax-Saving Tips</a:t>
            </a:r>
          </a:p>
        </p:txBody>
      </p:sp>
      <p:sp>
        <p:nvSpPr>
          <p:cNvPr id="4" name="Footer Placeholder 3">
            <a:extLst>
              <a:ext uri="{FF2B5EF4-FFF2-40B4-BE49-F238E27FC236}">
                <a16:creationId xmlns:a16="http://schemas.microsoft.com/office/drawing/2014/main" id="{09333198-6895-491C-DF75-A0B6D34CAE40}"/>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sp>
        <p:nvSpPr>
          <p:cNvPr id="5" name="Date Placeholder 4">
            <a:extLst>
              <a:ext uri="{FF2B5EF4-FFF2-40B4-BE49-F238E27FC236}">
                <a16:creationId xmlns:a16="http://schemas.microsoft.com/office/drawing/2014/main" id="{2A9EA107-D42D-DC38-F59F-2863D8F88976}"/>
              </a:ext>
            </a:extLst>
          </p:cNvPr>
          <p:cNvSpPr>
            <a:spLocks noGrp="1"/>
          </p:cNvSpPr>
          <p:nvPr>
            <p:ph type="dt" sz="half" idx="10"/>
          </p:nvPr>
        </p:nvSpPr>
        <p:spPr/>
        <p:txBody>
          <a:bodyPr anchor="ctr">
            <a:normAutofit/>
          </a:bodyPr>
          <a:lstStyle/>
          <a:p>
            <a:pPr>
              <a:spcAft>
                <a:spcPts val="600"/>
              </a:spcAft>
            </a:pPr>
            <a:fld id="{7FA43F5B-065E-43CE-B3FD-98C48A6F94D7}"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3EB6D565-E95F-FD78-4AC2-02F2ABB59671}"/>
              </a:ext>
            </a:extLst>
          </p:cNvPr>
          <p:cNvSpPr>
            <a:spLocks noGrp="1"/>
          </p:cNvSpPr>
          <p:nvPr>
            <p:ph type="sldNum" sz="quarter" idx="12"/>
          </p:nvPr>
        </p:nvSpPr>
        <p:spPr/>
        <p:txBody>
          <a:bodyPr anchor="ctr">
            <a:normAutofit/>
          </a:bodyPr>
          <a:lstStyle/>
          <a:p>
            <a:pPr>
              <a:spcAft>
                <a:spcPts val="600"/>
              </a:spcAft>
            </a:pPr>
            <a:fld id="{2DE90F28-AFBB-4AB2-AA79-6D3F72ED131B}" type="slidenum">
              <a:rPr lang="en-US" smtClean="0"/>
              <a:pPr>
                <a:spcAft>
                  <a:spcPts val="600"/>
                </a:spcAft>
              </a:pPr>
              <a:t>4</a:t>
            </a:fld>
            <a:endParaRPr lang="en-US"/>
          </a:p>
        </p:txBody>
      </p:sp>
    </p:spTree>
    <p:extLst>
      <p:ext uri="{BB962C8B-B14F-4D97-AF65-F5344CB8AC3E}">
        <p14:creationId xmlns:p14="http://schemas.microsoft.com/office/powerpoint/2010/main" val="249436142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58481-A56C-53F4-64B2-3BE61C59E480}"/>
              </a:ext>
            </a:extLst>
          </p:cNvPr>
          <p:cNvSpPr>
            <a:spLocks noGrp="1"/>
          </p:cNvSpPr>
          <p:nvPr>
            <p:ph type="title"/>
          </p:nvPr>
        </p:nvSpPr>
        <p:spPr/>
        <p:txBody>
          <a:bodyPr anchor="t">
            <a:normAutofit/>
          </a:bodyPr>
          <a:lstStyle/>
          <a:p>
            <a:r>
              <a:rPr lang="en-US"/>
              <a:t>Mileage and the 24-Month Rule</a:t>
            </a:r>
          </a:p>
        </p:txBody>
      </p:sp>
      <p:sp>
        <p:nvSpPr>
          <p:cNvPr id="3" name="Footer Placeholder 2">
            <a:extLst>
              <a:ext uri="{FF2B5EF4-FFF2-40B4-BE49-F238E27FC236}">
                <a16:creationId xmlns:a16="http://schemas.microsoft.com/office/drawing/2014/main" id="{0D29C6EE-7DC0-4A20-6019-EA9DBD84362D}"/>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sp>
        <p:nvSpPr>
          <p:cNvPr id="4" name="Content Placeholder 3">
            <a:extLst>
              <a:ext uri="{FF2B5EF4-FFF2-40B4-BE49-F238E27FC236}">
                <a16:creationId xmlns:a16="http://schemas.microsoft.com/office/drawing/2014/main" id="{CA676472-EA35-9635-6837-E9D250D66D42}"/>
              </a:ext>
            </a:extLst>
          </p:cNvPr>
          <p:cNvSpPr>
            <a:spLocks noGrp="1"/>
          </p:cNvSp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p:txBody>
          <a:bodyPr>
            <a:normAutofit/>
          </a:bodyPr>
          <a:lstStyle/>
          <a:p>
            <a:pPr marL="0" indent="0">
              <a:spcBef>
                <a:spcPts val="2500"/>
              </a:spcBef>
              <a:buFont typeface="Arial" panose="020B0604020202020204" pitchFamily="34" charset="0"/>
              <a:buNone/>
            </a:pPr>
            <a:r>
              <a:rPr lang="en-US" sz="1400" b="1"/>
              <a:t>Understanding the 24-Month Rule</a:t>
            </a:r>
          </a:p>
          <a:p>
            <a:pPr marL="0" lvl="1" indent="0">
              <a:buFont typeface="Arial" panose="020B0604020202020204" pitchFamily="34" charset="0"/>
              <a:buNone/>
            </a:pPr>
            <a:r>
              <a:t>The 24-Month Rule allows travel expense deductions if the contract is expected to last less than 24 months.</a:t>
            </a:r>
            <a:endParaRPr lang="en-US"/>
          </a:p>
          <a:p>
            <a:pPr marL="0" indent="0">
              <a:spcBef>
                <a:spcPts val="2500"/>
              </a:spcBef>
              <a:buFont typeface="Arial" panose="020B0604020202020204" pitchFamily="34" charset="0"/>
              <a:buNone/>
            </a:pPr>
            <a:r>
              <a:rPr lang="en-US" sz="1400" b="1"/>
              <a:t>Eligible Travel Expenses</a:t>
            </a:r>
          </a:p>
          <a:p>
            <a:pPr marL="0" lvl="1" indent="0">
              <a:buFont typeface="Arial" panose="020B0604020202020204" pitchFamily="34" charset="0"/>
              <a:buNone/>
            </a:pPr>
            <a:r>
              <a:t>Travel deductions include mileage, train fares, and parking costs related to work site visits.</a:t>
            </a:r>
            <a:endParaRPr lang="en-US"/>
          </a:p>
          <a:p>
            <a:pPr marL="0" indent="0">
              <a:spcBef>
                <a:spcPts val="2500"/>
              </a:spcBef>
              <a:buFont typeface="Arial" panose="020B0604020202020204" pitchFamily="34" charset="0"/>
              <a:buNone/>
            </a:pPr>
            <a:r>
              <a:rPr lang="en-US" sz="1400" b="1"/>
              <a:t>Using HMRC-Approved Mileage Rates</a:t>
            </a:r>
          </a:p>
          <a:p>
            <a:pPr marL="0" lvl="1" indent="0">
              <a:buFont typeface="Arial" panose="020B0604020202020204" pitchFamily="34" charset="0"/>
              <a:buNone/>
            </a:pPr>
            <a:r>
              <a:t>Contractors must use HMRC mileage rates, currently 45p per mile for the first 10,000 miles.</a:t>
            </a:r>
            <a:endParaRPr lang="en-US"/>
          </a:p>
          <a:p>
            <a:pPr marL="0" indent="0">
              <a:spcBef>
                <a:spcPts val="2500"/>
              </a:spcBef>
              <a:buFont typeface="Arial" panose="020B0604020202020204" pitchFamily="34" charset="0"/>
              <a:buNone/>
            </a:pPr>
            <a:r>
              <a:rPr lang="en-US" sz="1400" b="1"/>
              <a:t>Importance of Detailed Mileage Logs</a:t>
            </a:r>
          </a:p>
          <a:p>
            <a:pPr marL="0" lvl="1" indent="0">
              <a:buFont typeface="Arial" panose="020B0604020202020204" pitchFamily="34" charset="0"/>
              <a:buNone/>
            </a:pPr>
            <a:r>
              <a:t>Maintaining detailed logs with date, destination, and purpose is essential for claiming expenses.</a:t>
            </a:r>
            <a:endParaRPr lang="en-US"/>
          </a:p>
        </p:txBody>
      </p:sp>
      <p:sp>
        <p:nvSpPr>
          <p:cNvPr id="5" name="Date Placeholder 4">
            <a:extLst>
              <a:ext uri="{FF2B5EF4-FFF2-40B4-BE49-F238E27FC236}">
                <a16:creationId xmlns:a16="http://schemas.microsoft.com/office/drawing/2014/main" id="{2D8E0401-6FEA-E673-FB4C-CFB1DAA5EB9E}"/>
              </a:ext>
            </a:extLst>
          </p:cNvPr>
          <p:cNvSpPr>
            <a:spLocks noGrp="1"/>
          </p:cNvSpPr>
          <p:nvPr>
            <p:ph type="dt" sz="half" idx="10"/>
          </p:nvPr>
        </p:nvSpPr>
        <p:spPr/>
        <p:txBody>
          <a:bodyPr anchor="ctr">
            <a:normAutofit/>
          </a:bodyPr>
          <a:lstStyle/>
          <a:p>
            <a:pPr>
              <a:spcAft>
                <a:spcPts val="600"/>
              </a:spcAft>
            </a:pPr>
            <a:fld id="{EEE6A364-A39C-470E-B89A-9BD899585684}"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0D0CE0DD-B1BE-3025-06F0-FFD6732CD11F}"/>
              </a:ext>
            </a:extLst>
          </p:cNvPr>
          <p:cNvSpPr>
            <a:spLocks noGrp="1"/>
          </p:cNvSpPr>
          <p:nvPr>
            <p:ph type="sldNum" sz="quarter" idx="12"/>
          </p:nvPr>
        </p:nvSpPr>
        <p:spPr/>
        <p:txBody>
          <a:bodyPr anchor="ctr">
            <a:normAutofit/>
          </a:bodyPr>
          <a:lstStyle/>
          <a:p>
            <a:pPr>
              <a:spcAft>
                <a:spcPts val="600"/>
              </a:spcAft>
            </a:pPr>
            <a:fld id="{CC057153-B650-4DEB-B370-79DDCFDCE934}" type="slidenum">
              <a:rPr lang="en-US" smtClean="0"/>
              <a:pPr>
                <a:spcAft>
                  <a:spcPts val="600"/>
                </a:spcAft>
              </a:pPr>
              <a:t>5</a:t>
            </a:fld>
            <a:endParaRPr lang="en-US"/>
          </a:p>
        </p:txBody>
      </p:sp>
    </p:spTree>
    <p:extLst>
      <p:ext uri="{BB962C8B-B14F-4D97-AF65-F5344CB8AC3E}">
        <p14:creationId xmlns:p14="http://schemas.microsoft.com/office/powerpoint/2010/main" val="16247521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60F0B-279A-622D-A549-EAF20B5DF2B3}"/>
              </a:ext>
            </a:extLst>
          </p:cNvPr>
          <p:cNvSpPr>
            <a:spLocks noGrp="1"/>
          </p:cNvSpPr>
          <p:nvPr>
            <p:ph type="title"/>
          </p:nvPr>
        </p:nvSpPr>
        <p:spPr/>
        <p:txBody>
          <a:bodyPr anchor="t">
            <a:normAutofit/>
          </a:bodyPr>
          <a:lstStyle/>
          <a:p>
            <a:r>
              <a:rPr lang="en-US"/>
              <a:t>Use of Home as Office Deduction</a:t>
            </a:r>
          </a:p>
        </p:txBody>
      </p:sp>
      <p:sp>
        <p:nvSpPr>
          <p:cNvPr id="3" name="Footer Placeholder 2">
            <a:extLst>
              <a:ext uri="{FF2B5EF4-FFF2-40B4-BE49-F238E27FC236}">
                <a16:creationId xmlns:a16="http://schemas.microsoft.com/office/drawing/2014/main" id="{53F22FFE-7734-5164-8CF8-6D81E722C187}"/>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sp>
        <p:nvSpPr>
          <p:cNvPr id="4" name="Content Placeholder 3">
            <a:extLst>
              <a:ext uri="{FF2B5EF4-FFF2-40B4-BE49-F238E27FC236}">
                <a16:creationId xmlns:a16="http://schemas.microsoft.com/office/drawing/2014/main" id="{C2075B5B-8AB7-7138-86B7-38D7B9DA2E54}"/>
              </a:ext>
            </a:extLst>
          </p:cNvPr>
          <p:cNvSpPr>
            <a:spLocks noGrp="1"/>
          </p:cNvSp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p:txBody>
          <a:bodyPr>
            <a:normAutofit/>
          </a:bodyPr>
          <a:lstStyle/>
          <a:p>
            <a:pPr marL="0" indent="0">
              <a:spcBef>
                <a:spcPts val="2500"/>
              </a:spcBef>
              <a:buFont typeface="Arial" panose="020B0604020202020204" pitchFamily="34" charset="0"/>
              <a:buNone/>
            </a:pPr>
            <a:r>
              <a:rPr lang="en-US" sz="1400" b="1"/>
              <a:t>Simple Flat Rate Method</a:t>
            </a:r>
          </a:p>
          <a:p>
            <a:pPr marL="0" lvl="1" indent="0">
              <a:buFont typeface="Arial" panose="020B0604020202020204" pitchFamily="34" charset="0"/>
              <a:buNone/>
            </a:pPr>
            <a:r>
              <a:t>HMRC allows a flat rate claim of £6 per week for home office use without needing receipts.</a:t>
            </a:r>
            <a:endParaRPr lang="en-US"/>
          </a:p>
          <a:p>
            <a:pPr marL="0" indent="0">
              <a:spcBef>
                <a:spcPts val="2500"/>
              </a:spcBef>
              <a:buFont typeface="Arial" panose="020B0604020202020204" pitchFamily="34" charset="0"/>
              <a:buNone/>
            </a:pPr>
            <a:r>
              <a:rPr lang="en-US" sz="1400" b="1"/>
              <a:t>Detailed Expense Method</a:t>
            </a:r>
          </a:p>
          <a:p>
            <a:pPr marL="0" lvl="1" indent="0">
              <a:buFont typeface="Arial" panose="020B0604020202020204" pitchFamily="34" charset="0"/>
              <a:buNone/>
            </a:pPr>
            <a:r>
              <a:t>Claiming a proportion of household costs like utilities and broadband requires detailed calculation and documentation.</a:t>
            </a:r>
            <a:endParaRPr lang="en-US"/>
          </a:p>
          <a:p>
            <a:pPr marL="0" indent="0">
              <a:spcBef>
                <a:spcPts val="2500"/>
              </a:spcBef>
              <a:buFont typeface="Arial" panose="020B0604020202020204" pitchFamily="34" charset="0"/>
              <a:buNone/>
            </a:pPr>
            <a:r>
              <a:rPr lang="en-US" sz="1400" b="1"/>
              <a:t>Fair Usage Calculation</a:t>
            </a:r>
          </a:p>
          <a:p>
            <a:pPr marL="0" lvl="1" indent="0">
              <a:buFont typeface="Arial" panose="020B0604020202020204" pitchFamily="34" charset="0"/>
              <a:buNone/>
            </a:pPr>
            <a:r>
              <a:t>Calculation is based on rooms used for business and hours worked to ensure fair and compliant claims.</a:t>
            </a:r>
            <a:endParaRPr lang="en-US"/>
          </a:p>
          <a:p>
            <a:pPr marL="0" indent="0">
              <a:spcBef>
                <a:spcPts val="2500"/>
              </a:spcBef>
              <a:buFont typeface="Arial" panose="020B0604020202020204" pitchFamily="34" charset="0"/>
              <a:buNone/>
            </a:pPr>
            <a:r>
              <a:rPr lang="en-US" sz="1400" b="1"/>
              <a:t>Tax Savings and Compliance</a:t>
            </a:r>
          </a:p>
          <a:p>
            <a:pPr marL="0" lvl="1" indent="0">
              <a:buFont typeface="Arial" panose="020B0604020202020204" pitchFamily="34" charset="0"/>
              <a:buNone/>
            </a:pPr>
            <a:r>
              <a:t>Proper documentation and calculation lead to significant tax savings while staying compliant with HMRC guidelines.</a:t>
            </a:r>
            <a:endParaRPr lang="en-US"/>
          </a:p>
        </p:txBody>
      </p:sp>
      <p:sp>
        <p:nvSpPr>
          <p:cNvPr id="5" name="Date Placeholder 4">
            <a:extLst>
              <a:ext uri="{FF2B5EF4-FFF2-40B4-BE49-F238E27FC236}">
                <a16:creationId xmlns:a16="http://schemas.microsoft.com/office/drawing/2014/main" id="{58C8E321-3701-8F7A-1E2F-4779709F3F26}"/>
              </a:ext>
            </a:extLst>
          </p:cNvPr>
          <p:cNvSpPr>
            <a:spLocks noGrp="1"/>
          </p:cNvSpPr>
          <p:nvPr>
            <p:ph type="dt" sz="half" idx="10"/>
          </p:nvPr>
        </p:nvSpPr>
        <p:spPr/>
        <p:txBody>
          <a:bodyPr anchor="ctr">
            <a:normAutofit/>
          </a:bodyPr>
          <a:lstStyle/>
          <a:p>
            <a:pPr>
              <a:spcAft>
                <a:spcPts val="600"/>
              </a:spcAft>
            </a:pPr>
            <a:fld id="{EEE6A364-A39C-470E-B89A-9BD899585684}"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CA5EF9E6-0DC6-E8B8-5F10-CFF62619BAEA}"/>
              </a:ext>
            </a:extLst>
          </p:cNvPr>
          <p:cNvSpPr>
            <a:spLocks noGrp="1"/>
          </p:cNvSpPr>
          <p:nvPr>
            <p:ph type="sldNum" sz="quarter" idx="12"/>
          </p:nvPr>
        </p:nvSpPr>
        <p:spPr/>
        <p:txBody>
          <a:bodyPr anchor="ctr">
            <a:normAutofit/>
          </a:bodyPr>
          <a:lstStyle/>
          <a:p>
            <a:pPr>
              <a:spcAft>
                <a:spcPts val="600"/>
              </a:spcAft>
            </a:pPr>
            <a:fld id="{CC057153-B650-4DEB-B370-79DDCFDCE934}" type="slidenum">
              <a:rPr lang="en-US" smtClean="0"/>
              <a:pPr>
                <a:spcAft>
                  <a:spcPts val="600"/>
                </a:spcAft>
              </a:pPr>
              <a:t>6</a:t>
            </a:fld>
            <a:endParaRPr lang="en-US"/>
          </a:p>
        </p:txBody>
      </p:sp>
    </p:spTree>
    <p:extLst>
      <p:ext uri="{BB962C8B-B14F-4D97-AF65-F5344CB8AC3E}">
        <p14:creationId xmlns:p14="http://schemas.microsoft.com/office/powerpoint/2010/main" val="319428417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1BD36-B3A5-2A73-2309-6FE676E231D6}"/>
              </a:ext>
            </a:extLst>
          </p:cNvPr>
          <p:cNvSpPr>
            <a:spLocks noGrp="1"/>
          </p:cNvSpPr>
          <p:nvPr>
            <p:ph type="title"/>
          </p:nvPr>
        </p:nvSpPr>
        <p:spPr/>
        <p:txBody>
          <a:bodyPr anchor="b">
            <a:normAutofit/>
          </a:bodyPr>
          <a:lstStyle/>
          <a:p>
            <a:r>
              <a:rPr lang="en-US" sz="4100"/>
              <a:t>Capital Allowances for Equipment</a:t>
            </a:r>
          </a:p>
        </p:txBody>
      </p:sp>
      <p:sp>
        <p:nvSpPr>
          <p:cNvPr id="3" name="Footer Placeholder 2">
            <a:extLst>
              <a:ext uri="{FF2B5EF4-FFF2-40B4-BE49-F238E27FC236}">
                <a16:creationId xmlns:a16="http://schemas.microsoft.com/office/drawing/2014/main" id="{B56F6F2F-E90E-443D-1957-DA1D0A551D49}"/>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graphicFrame>
        <p:nvGraphicFramePr>
          <p:cNvPr id="10" name="Content Placeholder 3">
            <a:extLst>
              <a:ext uri="{FF2B5EF4-FFF2-40B4-BE49-F238E27FC236}">
                <a16:creationId xmlns:a16="http://schemas.microsoft.com/office/drawing/2014/main" id="{3C86CD91-D951-DAE2-B2C0-570083A5E469}"/>
              </a:ext>
            </a:extLst>
          </p:cNvPr>
          <p:cNvGraphicFramePr>
            <a:graphicFrameLocks noGrp="1"/>
          </p:cNvGraphicFramePr>
          <p:nvPr>
            <p:ph sz="quarter" idx="13"/>
            <p:extLst>
              <p:ext uri="{D42A27DB-BD31-4B8C-83A1-F6EECF244321}">
                <p14:modId xmlns:p14="http://schemas.microsoft.com/office/powerpoint/2010/main" val="1950908925"/>
              </p:ex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756557" y="2150610"/>
          <a:ext cx="10515600" cy="4097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ate Placeholder 4">
            <a:extLst>
              <a:ext uri="{FF2B5EF4-FFF2-40B4-BE49-F238E27FC236}">
                <a16:creationId xmlns:a16="http://schemas.microsoft.com/office/drawing/2014/main" id="{A2FA2888-8792-0B17-DB81-945D94F275FF}"/>
              </a:ext>
            </a:extLst>
          </p:cNvPr>
          <p:cNvSpPr>
            <a:spLocks noGrp="1"/>
          </p:cNvSpPr>
          <p:nvPr>
            <p:ph type="dt" sz="half" idx="10"/>
          </p:nvPr>
        </p:nvSpPr>
        <p:spPr/>
        <p:txBody>
          <a:bodyPr anchor="ctr">
            <a:normAutofit/>
          </a:bodyPr>
          <a:lstStyle/>
          <a:p>
            <a:pPr>
              <a:spcAft>
                <a:spcPts val="600"/>
              </a:spcAft>
            </a:pPr>
            <a:fld id="{EEE6A364-A39C-470E-B89A-9BD899585684}"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7D7E69EB-CB5D-0278-C331-AF7096C635A6}"/>
              </a:ext>
            </a:extLst>
          </p:cNvPr>
          <p:cNvSpPr>
            <a:spLocks noGrp="1"/>
          </p:cNvSpPr>
          <p:nvPr>
            <p:ph type="sldNum" sz="quarter" idx="12"/>
          </p:nvPr>
        </p:nvSpPr>
        <p:spPr/>
        <p:txBody>
          <a:bodyPr anchor="ctr">
            <a:normAutofit/>
          </a:bodyPr>
          <a:lstStyle/>
          <a:p>
            <a:pPr>
              <a:spcAft>
                <a:spcPts val="600"/>
              </a:spcAft>
            </a:pPr>
            <a:fld id="{CC057153-B650-4DEB-B370-79DDCFDCE934}" type="slidenum">
              <a:rPr lang="en-US" smtClean="0"/>
              <a:pPr>
                <a:spcAft>
                  <a:spcPts val="600"/>
                </a:spcAft>
              </a:pPr>
              <a:t>7</a:t>
            </a:fld>
            <a:endParaRPr lang="en-US"/>
          </a:p>
        </p:txBody>
      </p:sp>
    </p:spTree>
    <p:extLst>
      <p:ext uri="{BB962C8B-B14F-4D97-AF65-F5344CB8AC3E}">
        <p14:creationId xmlns:p14="http://schemas.microsoft.com/office/powerpoint/2010/main" val="258694157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87D22-885D-51FB-69D2-3A4F921C1F71}"/>
              </a:ext>
            </a:extLst>
          </p:cNvPr>
          <p:cNvSpPr>
            <a:spLocks noGrp="1"/>
          </p:cNvSpPr>
          <p:nvPr>
            <p:ph type="title"/>
          </p:nvPr>
        </p:nvSpPr>
        <p:spPr/>
        <p:txBody>
          <a:bodyPr anchor="b">
            <a:normAutofit/>
          </a:bodyPr>
          <a:lstStyle/>
          <a:p>
            <a:r>
              <a:rPr lang="en-US" sz="3700"/>
              <a:t>Training and Maintaining Existing Skills</a:t>
            </a:r>
          </a:p>
        </p:txBody>
      </p:sp>
      <p:sp>
        <p:nvSpPr>
          <p:cNvPr id="3" name="Footer Placeholder 2">
            <a:extLst>
              <a:ext uri="{FF2B5EF4-FFF2-40B4-BE49-F238E27FC236}">
                <a16:creationId xmlns:a16="http://schemas.microsoft.com/office/drawing/2014/main" id="{4A836969-BCD5-478C-C263-97B0E00083BD}"/>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graphicFrame>
        <p:nvGraphicFramePr>
          <p:cNvPr id="10" name="Content Placeholder 3">
            <a:extLst>
              <a:ext uri="{FF2B5EF4-FFF2-40B4-BE49-F238E27FC236}">
                <a16:creationId xmlns:a16="http://schemas.microsoft.com/office/drawing/2014/main" id="{7225768E-C43E-ECA2-477B-67D68B9E5B84}"/>
              </a:ext>
            </a:extLst>
          </p:cNvPr>
          <p:cNvGraphicFramePr>
            <a:graphicFrameLocks noGrp="1"/>
          </p:cNvGraphicFrame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838200" y="2395538"/>
          <a:ext cx="10515600" cy="4097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ate Placeholder 4">
            <a:extLst>
              <a:ext uri="{FF2B5EF4-FFF2-40B4-BE49-F238E27FC236}">
                <a16:creationId xmlns:a16="http://schemas.microsoft.com/office/drawing/2014/main" id="{BAAA3E01-85BC-6899-3A57-17A3F148C90A}"/>
              </a:ext>
            </a:extLst>
          </p:cNvPr>
          <p:cNvSpPr>
            <a:spLocks noGrp="1"/>
          </p:cNvSpPr>
          <p:nvPr>
            <p:ph type="dt" sz="half" idx="10"/>
          </p:nvPr>
        </p:nvSpPr>
        <p:spPr/>
        <p:txBody>
          <a:bodyPr anchor="ctr">
            <a:normAutofit/>
          </a:bodyPr>
          <a:lstStyle/>
          <a:p>
            <a:pPr>
              <a:spcAft>
                <a:spcPts val="600"/>
              </a:spcAft>
            </a:pPr>
            <a:fld id="{EEE6A364-A39C-470E-B89A-9BD899585684}"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96205DE5-0B05-BF86-7D71-64592CAEBB26}"/>
              </a:ext>
            </a:extLst>
          </p:cNvPr>
          <p:cNvSpPr>
            <a:spLocks noGrp="1"/>
          </p:cNvSpPr>
          <p:nvPr>
            <p:ph type="sldNum" sz="quarter" idx="12"/>
          </p:nvPr>
        </p:nvSpPr>
        <p:spPr/>
        <p:txBody>
          <a:bodyPr anchor="ctr">
            <a:normAutofit/>
          </a:bodyPr>
          <a:lstStyle/>
          <a:p>
            <a:pPr>
              <a:spcAft>
                <a:spcPts val="600"/>
              </a:spcAft>
            </a:pPr>
            <a:fld id="{CC057153-B650-4DEB-B370-79DDCFDCE934}" type="slidenum">
              <a:rPr lang="en-US" smtClean="0"/>
              <a:pPr>
                <a:spcAft>
                  <a:spcPts val="600"/>
                </a:spcAft>
              </a:pPr>
              <a:t>8</a:t>
            </a:fld>
            <a:endParaRPr lang="en-US"/>
          </a:p>
        </p:txBody>
      </p:sp>
    </p:spTree>
    <p:extLst>
      <p:ext uri="{BB962C8B-B14F-4D97-AF65-F5344CB8AC3E}">
        <p14:creationId xmlns:p14="http://schemas.microsoft.com/office/powerpoint/2010/main" val="322646624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665D6-FDF1-D411-C66B-72942BF5DB6E}"/>
              </a:ext>
            </a:extLst>
          </p:cNvPr>
          <p:cNvSpPr>
            <a:spLocks noGrp="1"/>
          </p:cNvSpPr>
          <p:nvPr>
            <p:ph type="title"/>
          </p:nvPr>
        </p:nvSpPr>
        <p:spPr/>
        <p:txBody>
          <a:bodyPr anchor="b">
            <a:normAutofit/>
          </a:bodyPr>
          <a:lstStyle/>
          <a:p>
            <a:r>
              <a:rPr lang="en-US" sz="3700"/>
              <a:t>Professional Fees and Small Salary Strategy</a:t>
            </a:r>
          </a:p>
        </p:txBody>
      </p:sp>
      <p:sp>
        <p:nvSpPr>
          <p:cNvPr id="3" name="Footer Placeholder 2">
            <a:extLst>
              <a:ext uri="{FF2B5EF4-FFF2-40B4-BE49-F238E27FC236}">
                <a16:creationId xmlns:a16="http://schemas.microsoft.com/office/drawing/2014/main" id="{AE1DEC70-C9C8-EA38-C11C-10767D63014E}"/>
              </a:ext>
            </a:extLst>
          </p:cNvPr>
          <p:cNvSpPr>
            <a:spLocks noGrp="1"/>
          </p:cNvSpPr>
          <p:nvPr>
            <p:ph type="ftr" sz="quarter" idx="11"/>
          </p:nvPr>
        </p:nvSpPr>
        <p:spPr/>
        <p:txBody>
          <a:bodyPr anchor="ctr">
            <a:normAutofit/>
          </a:bodyPr>
          <a:lstStyle/>
          <a:p>
            <a:r>
              <a:rPr lang="en-US" dirty="0">
                <a:solidFill>
                  <a:srgbClr val="0A304A"/>
                </a:solidFill>
              </a:rPr>
              <a:t>Tervel Mihaylov MAAT</a:t>
            </a:r>
            <a:endParaRPr lang="en-US" dirty="0">
              <a:solidFill>
                <a:srgbClr val="000000"/>
              </a:solidFill>
            </a:endParaRPr>
          </a:p>
          <a:p>
            <a:pPr>
              <a:spcAft>
                <a:spcPts val="600"/>
              </a:spcAft>
            </a:pPr>
            <a:endParaRPr lang="en-US" dirty="0"/>
          </a:p>
        </p:txBody>
      </p:sp>
      <p:graphicFrame>
        <p:nvGraphicFramePr>
          <p:cNvPr id="10" name="Content Placeholder 3">
            <a:extLst>
              <a:ext uri="{FF2B5EF4-FFF2-40B4-BE49-F238E27FC236}">
                <a16:creationId xmlns:a16="http://schemas.microsoft.com/office/drawing/2014/main" id="{A800E814-45FB-F8AA-6859-381AA92E16E1}"/>
              </a:ext>
            </a:extLst>
          </p:cNvPr>
          <p:cNvGraphicFramePr>
            <a:graphicFrameLocks noGrp="1"/>
          </p:cNvGraphicFrame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838200" y="2395538"/>
          <a:ext cx="10515600" cy="4097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ate Placeholder 4">
            <a:extLst>
              <a:ext uri="{FF2B5EF4-FFF2-40B4-BE49-F238E27FC236}">
                <a16:creationId xmlns:a16="http://schemas.microsoft.com/office/drawing/2014/main" id="{A5F00988-10BC-BB9A-5974-FA3678F9F1B5}"/>
              </a:ext>
            </a:extLst>
          </p:cNvPr>
          <p:cNvSpPr>
            <a:spLocks noGrp="1"/>
          </p:cNvSpPr>
          <p:nvPr>
            <p:ph type="dt" sz="half" idx="10"/>
          </p:nvPr>
        </p:nvSpPr>
        <p:spPr/>
        <p:txBody>
          <a:bodyPr anchor="ctr">
            <a:normAutofit/>
          </a:bodyPr>
          <a:lstStyle/>
          <a:p>
            <a:pPr>
              <a:spcAft>
                <a:spcPts val="600"/>
              </a:spcAft>
            </a:pPr>
            <a:fld id="{EEE6A364-A39C-470E-B89A-9BD899585684}" type="datetime1">
              <a:rPr lang="en-US" smtClean="0"/>
              <a:pPr>
                <a:spcAft>
                  <a:spcPts val="600"/>
                </a:spcAft>
              </a:pPr>
              <a:t>10/31/2025</a:t>
            </a:fld>
            <a:endParaRPr lang="en-US"/>
          </a:p>
        </p:txBody>
      </p:sp>
      <p:sp>
        <p:nvSpPr>
          <p:cNvPr id="6" name="Slide Number Placeholder 5">
            <a:extLst>
              <a:ext uri="{FF2B5EF4-FFF2-40B4-BE49-F238E27FC236}">
                <a16:creationId xmlns:a16="http://schemas.microsoft.com/office/drawing/2014/main" id="{B1FF20E3-C5D1-206E-31D5-DA542308283E}"/>
              </a:ext>
            </a:extLst>
          </p:cNvPr>
          <p:cNvSpPr>
            <a:spLocks noGrp="1"/>
          </p:cNvSpPr>
          <p:nvPr>
            <p:ph type="sldNum" sz="quarter" idx="12"/>
          </p:nvPr>
        </p:nvSpPr>
        <p:spPr/>
        <p:txBody>
          <a:bodyPr anchor="ctr">
            <a:normAutofit/>
          </a:bodyPr>
          <a:lstStyle/>
          <a:p>
            <a:pPr>
              <a:spcAft>
                <a:spcPts val="600"/>
              </a:spcAft>
            </a:pPr>
            <a:fld id="{CC057153-B650-4DEB-B370-79DDCFDCE934}" type="slidenum">
              <a:rPr lang="en-US" smtClean="0"/>
              <a:pPr>
                <a:spcAft>
                  <a:spcPts val="600"/>
                </a:spcAft>
              </a:pPr>
              <a:t>9</a:t>
            </a:fld>
            <a:endParaRPr lang="en-US"/>
          </a:p>
        </p:txBody>
      </p:sp>
    </p:spTree>
    <p:extLst>
      <p:ext uri="{BB962C8B-B14F-4D97-AF65-F5344CB8AC3E}">
        <p14:creationId xmlns:p14="http://schemas.microsoft.com/office/powerpoint/2010/main" val="2172970423"/>
      </p:ext>
    </p:extLst>
  </p:cSld>
  <p:clrMapOvr>
    <a:masterClrMapping/>
  </p:clrMapOvr>
  <p:transition>
    <p:fade/>
  </p:transition>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30" ma:contentTypeDescription="Create a new document." ma:contentTypeScope="" ma:versionID="cec0622158e8f13124e9e8fd4de31bd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b52f30ab005d15df08657af532e6e38"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element name="MediaServiceBillingMetadata" ma:index="33" nillable="true" ma:displayName="MediaServiceBillingMetadata" ma:hidden="true" ma:internalName="MediaServiceBillingMetadata"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6484576-6FED-48EC-8561-A69AF722D2D1}">
  <ds:schemaRef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230e9df3-be65-4c73-a93b-d1236ebd677e"/>
    <ds:schemaRef ds:uri="16c05727-aa75-4e4a-9b5f-8a80a1165891"/>
    <ds:schemaRef ds:uri="http://purl.org/dc/terms/"/>
    <ds:schemaRef ds:uri="71af3243-3dd4-4a8d-8c0d-dd76da1f02a5"/>
    <ds:schemaRef ds:uri="http://schemas.microsoft.com/sharepoint/v3"/>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A17086CA-2203-47FE-BEEA-0085B9A26035}">
  <ds:schemaRefs>
    <ds:schemaRef ds:uri="16c05727-aa75-4e4a-9b5f-8a80a1165891"/>
    <ds:schemaRef ds:uri="230e9df3-be65-4c73-a93b-d1236ebd677e"/>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206D296-8D02-46EE-B1E6-63AA44612305}">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11</TotalTime>
  <Words>9</Words>
  <Application>Microsoft Office PowerPoint</Application>
  <PresentationFormat>Widescreen</PresentationFormat>
  <Paragraphs>5</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Slice</vt:lpstr>
      <vt:lpstr>7 Tax-Saving Secrets Every Bristol Contractor Must Know</vt:lpstr>
      <vt:lpstr>Introduction</vt:lpstr>
      <vt:lpstr>Why Bristol Contractors Leave Money on the Table</vt:lpstr>
      <vt:lpstr>Tax-Saving Tips</vt:lpstr>
      <vt:lpstr>Mileage and the 24-Month Rule</vt:lpstr>
      <vt:lpstr>Use of Home as Office Deduction</vt:lpstr>
      <vt:lpstr>Capital Allowances for Equipment</vt:lpstr>
      <vt:lpstr>Training and Maintaining Existing Skills</vt:lpstr>
      <vt:lpstr>Professional Fees and Small Salary Strategy</vt:lpstr>
      <vt:lpstr>Subsistence, Lodging, and Overnight Rule</vt:lpstr>
      <vt:lpstr>IR35 Status and Its Impact on Deductions</vt:lpstr>
      <vt:lpstr>Final Call to Action</vt:lpstr>
      <vt:lpstr>Book Your Free Tax Health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86</cp:revision>
  <dcterms:created xsi:type="dcterms:W3CDTF">2025-02-27T07:13:53Z</dcterms:created>
  <dcterms:modified xsi:type="dcterms:W3CDTF">2025-10-31T15:27:06Z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