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B014D-03E2-404A-BF40-2075CABE6EC6}" v="4" dt="2025-06-28T16:41:52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vel Mihaylov" userId="a45a1abe4bcc2091" providerId="LiveId" clId="{01E650E9-88A8-47B5-A4BA-2B74B182604D}"/>
    <pc:docChg chg="undo custSel addSld modSld">
      <pc:chgData name="Tervel Mihaylov" userId="a45a1abe4bcc2091" providerId="LiveId" clId="{01E650E9-88A8-47B5-A4BA-2B74B182604D}" dt="2025-06-23T07:45:01.328" v="211" actId="5793"/>
      <pc:docMkLst>
        <pc:docMk/>
      </pc:docMkLst>
      <pc:sldChg chg="modSp mod">
        <pc:chgData name="Tervel Mihaylov" userId="a45a1abe4bcc2091" providerId="LiveId" clId="{01E650E9-88A8-47B5-A4BA-2B74B182604D}" dt="2025-06-16T05:05:25.392" v="160" actId="27636"/>
        <pc:sldMkLst>
          <pc:docMk/>
          <pc:sldMk cId="0" sldId="256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6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5:05:25.392" v="160" actId="27636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57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7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58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8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59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9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5:18:15.388" v="165" actId="108"/>
        <pc:sldMkLst>
          <pc:docMk/>
          <pc:sldMk cId="0" sldId="260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0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5:18:15.388" v="165" actId="108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61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1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597" v="65" actId="27636"/>
        <pc:sldMkLst>
          <pc:docMk/>
          <pc:sldMk cId="0" sldId="262"/>
        </pc:sldMkLst>
        <pc:spChg chg="mod">
          <ac:chgData name="Tervel Mihaylov" userId="a45a1abe4bcc2091" providerId="LiveId" clId="{01E650E9-88A8-47B5-A4BA-2B74B182604D}" dt="2025-06-16T04:57:43.597" v="65" actId="27636"/>
          <ac:spMkLst>
            <pc:docMk/>
            <pc:sldMk cId="0" sldId="262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5:25:06.146" v="179" actId="122"/>
        <pc:sldMkLst>
          <pc:docMk/>
          <pc:sldMk cId="0" sldId="263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3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5:25:06.146" v="179" actId="122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5:04:42.171" v="150" actId="20577"/>
        <pc:sldMkLst>
          <pc:docMk/>
          <pc:sldMk cId="0" sldId="264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4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5:04:42.171" v="150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65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5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66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6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7:43.436" v="63"/>
        <pc:sldMkLst>
          <pc:docMk/>
          <pc:sldMk cId="0" sldId="267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7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5:12:25.735" v="161" actId="313"/>
        <pc:sldMkLst>
          <pc:docMk/>
          <pc:sldMk cId="0" sldId="268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8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5:12:25.735" v="161" actId="313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Tervel Mihaylov" userId="a45a1abe4bcc2091" providerId="LiveId" clId="{01E650E9-88A8-47B5-A4BA-2B74B182604D}" dt="2025-06-16T04:59:04.413" v="132" actId="20577"/>
        <pc:sldMkLst>
          <pc:docMk/>
          <pc:sldMk cId="0" sldId="269"/>
        </pc:sldMkLst>
        <pc:spChg chg="mod">
          <ac:chgData name="Tervel Mihaylov" userId="a45a1abe4bcc2091" providerId="LiveId" clId="{01E650E9-88A8-47B5-A4BA-2B74B182604D}" dt="2025-06-16T04:57:43.436" v="63"/>
          <ac:spMkLst>
            <pc:docMk/>
            <pc:sldMk cId="0" sldId="269"/>
            <ac:spMk id="2" creationId="{00000000-0000-0000-0000-000000000000}"/>
          </ac:spMkLst>
        </pc:spChg>
        <pc:spChg chg="mod">
          <ac:chgData name="Tervel Mihaylov" userId="a45a1abe4bcc2091" providerId="LiveId" clId="{01E650E9-88A8-47B5-A4BA-2B74B182604D}" dt="2025-06-16T04:59:04.413" v="132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new mod">
        <pc:chgData name="Tervel Mihaylov" userId="a45a1abe4bcc2091" providerId="LiveId" clId="{01E650E9-88A8-47B5-A4BA-2B74B182604D}" dt="2025-06-23T07:44:11.398" v="194" actId="5793"/>
        <pc:sldMkLst>
          <pc:docMk/>
          <pc:sldMk cId="599515368" sldId="270"/>
        </pc:sldMkLst>
        <pc:spChg chg="mod">
          <ac:chgData name="Tervel Mihaylov" userId="a45a1abe4bcc2091" providerId="LiveId" clId="{01E650E9-88A8-47B5-A4BA-2B74B182604D}" dt="2025-06-23T07:42:34.604" v="181"/>
          <ac:spMkLst>
            <pc:docMk/>
            <pc:sldMk cId="599515368" sldId="270"/>
            <ac:spMk id="2" creationId="{840E553C-C89A-90F5-F1DC-6612A0074ED9}"/>
          </ac:spMkLst>
        </pc:spChg>
        <pc:spChg chg="mod">
          <ac:chgData name="Tervel Mihaylov" userId="a45a1abe4bcc2091" providerId="LiveId" clId="{01E650E9-88A8-47B5-A4BA-2B74B182604D}" dt="2025-06-23T07:44:11.398" v="194" actId="5793"/>
          <ac:spMkLst>
            <pc:docMk/>
            <pc:sldMk cId="599515368" sldId="270"/>
            <ac:spMk id="3" creationId="{72C5582A-D600-D930-69BA-D22ECCE2E9CB}"/>
          </ac:spMkLst>
        </pc:spChg>
      </pc:sldChg>
      <pc:sldChg chg="modSp new mod">
        <pc:chgData name="Tervel Mihaylov" userId="a45a1abe4bcc2091" providerId="LiveId" clId="{01E650E9-88A8-47B5-A4BA-2B74B182604D}" dt="2025-06-23T07:45:01.328" v="211" actId="5793"/>
        <pc:sldMkLst>
          <pc:docMk/>
          <pc:sldMk cId="349657835" sldId="271"/>
        </pc:sldMkLst>
        <pc:spChg chg="mod">
          <ac:chgData name="Tervel Mihaylov" userId="a45a1abe4bcc2091" providerId="LiveId" clId="{01E650E9-88A8-47B5-A4BA-2B74B182604D}" dt="2025-06-23T07:44:54.893" v="209" actId="20577"/>
          <ac:spMkLst>
            <pc:docMk/>
            <pc:sldMk cId="349657835" sldId="271"/>
            <ac:spMk id="2" creationId="{EACB90C6-C604-8D39-5860-0D7D00365BDE}"/>
          </ac:spMkLst>
        </pc:spChg>
        <pc:spChg chg="mod">
          <ac:chgData name="Tervel Mihaylov" userId="a45a1abe4bcc2091" providerId="LiveId" clId="{01E650E9-88A8-47B5-A4BA-2B74B182604D}" dt="2025-06-23T07:45:01.328" v="211" actId="5793"/>
          <ac:spMkLst>
            <pc:docMk/>
            <pc:sldMk cId="349657835" sldId="271"/>
            <ac:spMk id="3" creationId="{87706D48-A334-EDED-3EA5-019E57B33374}"/>
          </ac:spMkLst>
        </pc:spChg>
      </pc:sldChg>
    </pc:docChg>
  </pc:docChgLst>
  <pc:docChgLst>
    <pc:chgData name="Office" userId="74bf6da4-9852-4959-952e-0aa24efcc3d4" providerId="ADAL" clId="{B88B014D-03E2-404A-BF40-2075CABE6EC6}"/>
    <pc:docChg chg="modSld">
      <pc:chgData name="Office" userId="74bf6da4-9852-4959-952e-0aa24efcc3d4" providerId="ADAL" clId="{B88B014D-03E2-404A-BF40-2075CABE6EC6}" dt="2025-06-28T16:41:52.409" v="26"/>
      <pc:docMkLst>
        <pc:docMk/>
      </pc:docMkLst>
      <pc:sldChg chg="addSp modSp mod">
        <pc:chgData name="Office" userId="74bf6da4-9852-4959-952e-0aa24efcc3d4" providerId="ADAL" clId="{B88B014D-03E2-404A-BF40-2075CABE6EC6}" dt="2025-06-28T16:41:52.409" v="26"/>
        <pc:sldMkLst>
          <pc:docMk/>
          <pc:sldMk cId="0" sldId="269"/>
        </pc:sldMkLst>
        <pc:spChg chg="mod">
          <ac:chgData name="Office" userId="74bf6da4-9852-4959-952e-0aa24efcc3d4" providerId="ADAL" clId="{B88B014D-03E2-404A-BF40-2075CABE6EC6}" dt="2025-06-28T16:41:34.379" v="25" actId="14100"/>
          <ac:spMkLst>
            <pc:docMk/>
            <pc:sldMk cId="0" sldId="269"/>
            <ac:spMk id="3" creationId="{00000000-0000-0000-0000-000000000000}"/>
          </ac:spMkLst>
        </pc:spChg>
        <pc:picChg chg="add mod">
          <ac:chgData name="Office" userId="74bf6da4-9852-4959-952e-0aa24efcc3d4" providerId="ADAL" clId="{B88B014D-03E2-404A-BF40-2075CABE6EC6}" dt="2025-06-28T16:41:52.409" v="26"/>
          <ac:picMkLst>
            <pc:docMk/>
            <pc:sldMk cId="0" sldId="269"/>
            <ac:picMk id="5" creationId="{35DF16E0-C443-40FA-CD68-E93F7C75E4F2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490E9-371A-4066-8D4E-C5496E91F23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EF3D1FEB-A7FC-47EC-81A0-95C2D50F0293}">
      <dgm:prSet/>
      <dgm:spPr/>
      <dgm:t>
        <a:bodyPr/>
        <a:lstStyle/>
        <a:p>
          <a:r>
            <a:rPr lang="en-US"/>
            <a:t>• Consider a bookkeeper or accountant.</a:t>
          </a:r>
        </a:p>
      </dgm:t>
    </dgm:pt>
    <dgm:pt modelId="{8A5786C0-9DE5-4E45-945A-CAD5ABA5F4D6}" type="parTrans" cxnId="{61552E86-41D0-4807-AD6D-EA79A1A9D021}">
      <dgm:prSet/>
      <dgm:spPr/>
      <dgm:t>
        <a:bodyPr/>
        <a:lstStyle/>
        <a:p>
          <a:endParaRPr lang="en-US"/>
        </a:p>
      </dgm:t>
    </dgm:pt>
    <dgm:pt modelId="{F1619471-7917-445D-932E-354D7BF985A7}" type="sibTrans" cxnId="{61552E86-41D0-4807-AD6D-EA79A1A9D021}">
      <dgm:prSet/>
      <dgm:spPr/>
      <dgm:t>
        <a:bodyPr/>
        <a:lstStyle/>
        <a:p>
          <a:endParaRPr lang="en-US"/>
        </a:p>
      </dgm:t>
    </dgm:pt>
    <dgm:pt modelId="{928C5A7D-4268-4881-B4CC-01050AD61CC3}">
      <dgm:prSet/>
      <dgm:spPr/>
      <dgm:t>
        <a:bodyPr/>
        <a:lstStyle/>
        <a:p>
          <a:r>
            <a:rPr lang="en-US"/>
            <a:t>• Useful if you're busy or unsure.</a:t>
          </a:r>
        </a:p>
      </dgm:t>
    </dgm:pt>
    <dgm:pt modelId="{A738F2C3-C0B8-438E-9E82-FF4CA4A148B8}" type="parTrans" cxnId="{DBFA5AA7-89A9-499E-8AA0-40EAF2E9B84D}">
      <dgm:prSet/>
      <dgm:spPr/>
      <dgm:t>
        <a:bodyPr/>
        <a:lstStyle/>
        <a:p>
          <a:endParaRPr lang="en-US"/>
        </a:p>
      </dgm:t>
    </dgm:pt>
    <dgm:pt modelId="{FB803C96-A04B-409D-AAE6-C7591C173A81}" type="sibTrans" cxnId="{DBFA5AA7-89A9-499E-8AA0-40EAF2E9B84D}">
      <dgm:prSet/>
      <dgm:spPr/>
      <dgm:t>
        <a:bodyPr/>
        <a:lstStyle/>
        <a:p>
          <a:endParaRPr lang="en-US"/>
        </a:p>
      </dgm:t>
    </dgm:pt>
    <dgm:pt modelId="{F423D92B-BE98-48EB-BE26-58232B04EDB7}">
      <dgm:prSet/>
      <dgm:spPr/>
      <dgm:t>
        <a:bodyPr/>
        <a:lstStyle/>
        <a:p>
          <a:r>
            <a:rPr lang="en-US"/>
            <a:t>• HMRC helpline and gov.uk for guidance.</a:t>
          </a:r>
        </a:p>
      </dgm:t>
    </dgm:pt>
    <dgm:pt modelId="{5D783C7A-38B9-4084-B609-6B3FE3CA3094}" type="parTrans" cxnId="{BEED75A9-798B-4DEF-967F-1B30937E7C26}">
      <dgm:prSet/>
      <dgm:spPr/>
      <dgm:t>
        <a:bodyPr/>
        <a:lstStyle/>
        <a:p>
          <a:endParaRPr lang="en-US"/>
        </a:p>
      </dgm:t>
    </dgm:pt>
    <dgm:pt modelId="{9FC9B57B-753F-47D3-88A8-BB31BC25C1D1}" type="sibTrans" cxnId="{BEED75A9-798B-4DEF-967F-1B30937E7C26}">
      <dgm:prSet/>
      <dgm:spPr/>
      <dgm:t>
        <a:bodyPr/>
        <a:lstStyle/>
        <a:p>
          <a:endParaRPr lang="en-US"/>
        </a:p>
      </dgm:t>
    </dgm:pt>
    <dgm:pt modelId="{28D14E88-70D7-45B9-9C40-7C4C8D41F5C8}" type="pres">
      <dgm:prSet presAssocID="{15C490E9-371A-4066-8D4E-C5496E91F239}" presName="root" presStyleCnt="0">
        <dgm:presLayoutVars>
          <dgm:dir/>
          <dgm:resizeHandles val="exact"/>
        </dgm:presLayoutVars>
      </dgm:prSet>
      <dgm:spPr/>
    </dgm:pt>
    <dgm:pt modelId="{4FB1B28C-5FF5-46B4-A38E-07FC085FFBF4}" type="pres">
      <dgm:prSet presAssocID="{EF3D1FEB-A7FC-47EC-81A0-95C2D50F0293}" presName="compNode" presStyleCnt="0"/>
      <dgm:spPr/>
    </dgm:pt>
    <dgm:pt modelId="{7EB4F8DF-2D63-4618-9F3F-8112FB30B366}" type="pres">
      <dgm:prSet presAssocID="{EF3D1FEB-A7FC-47EC-81A0-95C2D50F0293}" presName="bgRect" presStyleLbl="bgShp" presStyleIdx="0" presStyleCnt="3"/>
      <dgm:spPr/>
    </dgm:pt>
    <dgm:pt modelId="{45CB45AE-5CDF-48AE-B5DC-92FC56BD4789}" type="pres">
      <dgm:prSet presAssocID="{EF3D1FEB-A7FC-47EC-81A0-95C2D50F029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0E6289C7-0B39-4090-B6D6-E9FFA647FE09}" type="pres">
      <dgm:prSet presAssocID="{EF3D1FEB-A7FC-47EC-81A0-95C2D50F0293}" presName="spaceRect" presStyleCnt="0"/>
      <dgm:spPr/>
    </dgm:pt>
    <dgm:pt modelId="{6395BC18-6A0C-4CF1-B460-F83636C2B4F0}" type="pres">
      <dgm:prSet presAssocID="{EF3D1FEB-A7FC-47EC-81A0-95C2D50F0293}" presName="parTx" presStyleLbl="revTx" presStyleIdx="0" presStyleCnt="3">
        <dgm:presLayoutVars>
          <dgm:chMax val="0"/>
          <dgm:chPref val="0"/>
        </dgm:presLayoutVars>
      </dgm:prSet>
      <dgm:spPr/>
    </dgm:pt>
    <dgm:pt modelId="{37F9D100-A5C6-43DE-B0F7-D49040A2FC41}" type="pres">
      <dgm:prSet presAssocID="{F1619471-7917-445D-932E-354D7BF985A7}" presName="sibTrans" presStyleCnt="0"/>
      <dgm:spPr/>
    </dgm:pt>
    <dgm:pt modelId="{91C229BC-DC29-4845-BE22-C2E1BA1DF138}" type="pres">
      <dgm:prSet presAssocID="{928C5A7D-4268-4881-B4CC-01050AD61CC3}" presName="compNode" presStyleCnt="0"/>
      <dgm:spPr/>
    </dgm:pt>
    <dgm:pt modelId="{0DA8E843-7F03-4E18-A40D-75DF346EC5F5}" type="pres">
      <dgm:prSet presAssocID="{928C5A7D-4268-4881-B4CC-01050AD61CC3}" presName="bgRect" presStyleLbl="bgShp" presStyleIdx="1" presStyleCnt="3"/>
      <dgm:spPr/>
    </dgm:pt>
    <dgm:pt modelId="{F34BAA0E-83CC-4A32-A620-B108167CAFAE}" type="pres">
      <dgm:prSet presAssocID="{928C5A7D-4268-4881-B4CC-01050AD61CC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rvous Face with Solid Fill"/>
        </a:ext>
      </dgm:extLst>
    </dgm:pt>
    <dgm:pt modelId="{829EC754-FBD5-4707-9707-D45305DA82E3}" type="pres">
      <dgm:prSet presAssocID="{928C5A7D-4268-4881-B4CC-01050AD61CC3}" presName="spaceRect" presStyleCnt="0"/>
      <dgm:spPr/>
    </dgm:pt>
    <dgm:pt modelId="{FD22393F-1233-4D52-9BF0-9D622E8BE63E}" type="pres">
      <dgm:prSet presAssocID="{928C5A7D-4268-4881-B4CC-01050AD61CC3}" presName="parTx" presStyleLbl="revTx" presStyleIdx="1" presStyleCnt="3">
        <dgm:presLayoutVars>
          <dgm:chMax val="0"/>
          <dgm:chPref val="0"/>
        </dgm:presLayoutVars>
      </dgm:prSet>
      <dgm:spPr/>
    </dgm:pt>
    <dgm:pt modelId="{A5BB5F2D-EEC3-4D91-B182-CB7D0046578F}" type="pres">
      <dgm:prSet presAssocID="{FB803C96-A04B-409D-AAE6-C7591C173A81}" presName="sibTrans" presStyleCnt="0"/>
      <dgm:spPr/>
    </dgm:pt>
    <dgm:pt modelId="{2FABC090-C057-4EE2-A805-51F164E0124E}" type="pres">
      <dgm:prSet presAssocID="{F423D92B-BE98-48EB-BE26-58232B04EDB7}" presName="compNode" presStyleCnt="0"/>
      <dgm:spPr/>
    </dgm:pt>
    <dgm:pt modelId="{C35CB513-C992-4BD2-AEB5-B139E6981281}" type="pres">
      <dgm:prSet presAssocID="{F423D92B-BE98-48EB-BE26-58232B04EDB7}" presName="bgRect" presStyleLbl="bgShp" presStyleIdx="2" presStyleCnt="3"/>
      <dgm:spPr/>
    </dgm:pt>
    <dgm:pt modelId="{5F9B169F-9784-41B3-8487-BA0581A0FFD7}" type="pres">
      <dgm:prSet presAssocID="{F423D92B-BE98-48EB-BE26-58232B04EDB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fighter"/>
        </a:ext>
      </dgm:extLst>
    </dgm:pt>
    <dgm:pt modelId="{B9AE42C0-E8BC-470D-8ED5-6DE8D5342327}" type="pres">
      <dgm:prSet presAssocID="{F423D92B-BE98-48EB-BE26-58232B04EDB7}" presName="spaceRect" presStyleCnt="0"/>
      <dgm:spPr/>
    </dgm:pt>
    <dgm:pt modelId="{9EE14D30-54F6-4AD1-9CE4-1D0DC6C694BF}" type="pres">
      <dgm:prSet presAssocID="{F423D92B-BE98-48EB-BE26-58232B04EDB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390521B-F86C-4559-84C0-DCBC15D7B5BD}" type="presOf" srcId="{15C490E9-371A-4066-8D4E-C5496E91F239}" destId="{28D14E88-70D7-45B9-9C40-7C4C8D41F5C8}" srcOrd="0" destOrd="0" presId="urn:microsoft.com/office/officeart/2018/2/layout/IconVerticalSolidList"/>
    <dgm:cxn modelId="{DE95194C-597E-426B-9789-8B02E8DA6C86}" type="presOf" srcId="{F423D92B-BE98-48EB-BE26-58232B04EDB7}" destId="{9EE14D30-54F6-4AD1-9CE4-1D0DC6C694BF}" srcOrd="0" destOrd="0" presId="urn:microsoft.com/office/officeart/2018/2/layout/IconVerticalSolidList"/>
    <dgm:cxn modelId="{61552E86-41D0-4807-AD6D-EA79A1A9D021}" srcId="{15C490E9-371A-4066-8D4E-C5496E91F239}" destId="{EF3D1FEB-A7FC-47EC-81A0-95C2D50F0293}" srcOrd="0" destOrd="0" parTransId="{8A5786C0-9DE5-4E45-945A-CAD5ABA5F4D6}" sibTransId="{F1619471-7917-445D-932E-354D7BF985A7}"/>
    <dgm:cxn modelId="{48B71EA5-D6D5-4324-BEFA-5E592E3CDCB3}" type="presOf" srcId="{EF3D1FEB-A7FC-47EC-81A0-95C2D50F0293}" destId="{6395BC18-6A0C-4CF1-B460-F83636C2B4F0}" srcOrd="0" destOrd="0" presId="urn:microsoft.com/office/officeart/2018/2/layout/IconVerticalSolidList"/>
    <dgm:cxn modelId="{DBFA5AA7-89A9-499E-8AA0-40EAF2E9B84D}" srcId="{15C490E9-371A-4066-8D4E-C5496E91F239}" destId="{928C5A7D-4268-4881-B4CC-01050AD61CC3}" srcOrd="1" destOrd="0" parTransId="{A738F2C3-C0B8-438E-9E82-FF4CA4A148B8}" sibTransId="{FB803C96-A04B-409D-AAE6-C7591C173A81}"/>
    <dgm:cxn modelId="{BEED75A9-798B-4DEF-967F-1B30937E7C26}" srcId="{15C490E9-371A-4066-8D4E-C5496E91F239}" destId="{F423D92B-BE98-48EB-BE26-58232B04EDB7}" srcOrd="2" destOrd="0" parTransId="{5D783C7A-38B9-4084-B609-6B3FE3CA3094}" sibTransId="{9FC9B57B-753F-47D3-88A8-BB31BC25C1D1}"/>
    <dgm:cxn modelId="{916577BD-8DD6-4C51-8F27-A09E77838B5C}" type="presOf" srcId="{928C5A7D-4268-4881-B4CC-01050AD61CC3}" destId="{FD22393F-1233-4D52-9BF0-9D622E8BE63E}" srcOrd="0" destOrd="0" presId="urn:microsoft.com/office/officeart/2018/2/layout/IconVerticalSolidList"/>
    <dgm:cxn modelId="{B3EFA262-6CB6-4032-B9AE-C83FFE85660C}" type="presParOf" srcId="{28D14E88-70D7-45B9-9C40-7C4C8D41F5C8}" destId="{4FB1B28C-5FF5-46B4-A38E-07FC085FFBF4}" srcOrd="0" destOrd="0" presId="urn:microsoft.com/office/officeart/2018/2/layout/IconVerticalSolidList"/>
    <dgm:cxn modelId="{BF6B9BC9-4570-4E74-B8A3-EE5221C8F464}" type="presParOf" srcId="{4FB1B28C-5FF5-46B4-A38E-07FC085FFBF4}" destId="{7EB4F8DF-2D63-4618-9F3F-8112FB30B366}" srcOrd="0" destOrd="0" presId="urn:microsoft.com/office/officeart/2018/2/layout/IconVerticalSolidList"/>
    <dgm:cxn modelId="{E3A32F8F-086E-441E-8A21-24E685AACFD0}" type="presParOf" srcId="{4FB1B28C-5FF5-46B4-A38E-07FC085FFBF4}" destId="{45CB45AE-5CDF-48AE-B5DC-92FC56BD4789}" srcOrd="1" destOrd="0" presId="urn:microsoft.com/office/officeart/2018/2/layout/IconVerticalSolidList"/>
    <dgm:cxn modelId="{1C53714C-07CB-4660-B36E-87ED01436DD6}" type="presParOf" srcId="{4FB1B28C-5FF5-46B4-A38E-07FC085FFBF4}" destId="{0E6289C7-0B39-4090-B6D6-E9FFA647FE09}" srcOrd="2" destOrd="0" presId="urn:microsoft.com/office/officeart/2018/2/layout/IconVerticalSolidList"/>
    <dgm:cxn modelId="{709A6C80-56BF-4B50-8E45-366CAD0C56D8}" type="presParOf" srcId="{4FB1B28C-5FF5-46B4-A38E-07FC085FFBF4}" destId="{6395BC18-6A0C-4CF1-B460-F83636C2B4F0}" srcOrd="3" destOrd="0" presId="urn:microsoft.com/office/officeart/2018/2/layout/IconVerticalSolidList"/>
    <dgm:cxn modelId="{997EF765-8DE9-41E2-AD48-4A6D5D78DD5F}" type="presParOf" srcId="{28D14E88-70D7-45B9-9C40-7C4C8D41F5C8}" destId="{37F9D100-A5C6-43DE-B0F7-D49040A2FC41}" srcOrd="1" destOrd="0" presId="urn:microsoft.com/office/officeart/2018/2/layout/IconVerticalSolidList"/>
    <dgm:cxn modelId="{D698DE58-4C08-4532-AAE9-4ABB8EE15F82}" type="presParOf" srcId="{28D14E88-70D7-45B9-9C40-7C4C8D41F5C8}" destId="{91C229BC-DC29-4845-BE22-C2E1BA1DF138}" srcOrd="2" destOrd="0" presId="urn:microsoft.com/office/officeart/2018/2/layout/IconVerticalSolidList"/>
    <dgm:cxn modelId="{DA2DFE6F-3599-43AB-A439-5267675BCBBC}" type="presParOf" srcId="{91C229BC-DC29-4845-BE22-C2E1BA1DF138}" destId="{0DA8E843-7F03-4E18-A40D-75DF346EC5F5}" srcOrd="0" destOrd="0" presId="urn:microsoft.com/office/officeart/2018/2/layout/IconVerticalSolidList"/>
    <dgm:cxn modelId="{81F15899-A276-4947-9D8E-88966B0FCA05}" type="presParOf" srcId="{91C229BC-DC29-4845-BE22-C2E1BA1DF138}" destId="{F34BAA0E-83CC-4A32-A620-B108167CAFAE}" srcOrd="1" destOrd="0" presId="urn:microsoft.com/office/officeart/2018/2/layout/IconVerticalSolidList"/>
    <dgm:cxn modelId="{219492AC-C7ED-4F9C-9F0D-9C6538E4103E}" type="presParOf" srcId="{91C229BC-DC29-4845-BE22-C2E1BA1DF138}" destId="{829EC754-FBD5-4707-9707-D45305DA82E3}" srcOrd="2" destOrd="0" presId="urn:microsoft.com/office/officeart/2018/2/layout/IconVerticalSolidList"/>
    <dgm:cxn modelId="{AE14A98F-E61C-4323-878D-0ABD3E872891}" type="presParOf" srcId="{91C229BC-DC29-4845-BE22-C2E1BA1DF138}" destId="{FD22393F-1233-4D52-9BF0-9D622E8BE63E}" srcOrd="3" destOrd="0" presId="urn:microsoft.com/office/officeart/2018/2/layout/IconVerticalSolidList"/>
    <dgm:cxn modelId="{0D254373-9566-4F44-A749-B4059F39034A}" type="presParOf" srcId="{28D14E88-70D7-45B9-9C40-7C4C8D41F5C8}" destId="{A5BB5F2D-EEC3-4D91-B182-CB7D0046578F}" srcOrd="3" destOrd="0" presId="urn:microsoft.com/office/officeart/2018/2/layout/IconVerticalSolidList"/>
    <dgm:cxn modelId="{C8170E37-B2B9-4FB2-B05F-94F316B830BA}" type="presParOf" srcId="{28D14E88-70D7-45B9-9C40-7C4C8D41F5C8}" destId="{2FABC090-C057-4EE2-A805-51F164E0124E}" srcOrd="4" destOrd="0" presId="urn:microsoft.com/office/officeart/2018/2/layout/IconVerticalSolidList"/>
    <dgm:cxn modelId="{6298611D-451E-47D3-A289-2593109A5D4F}" type="presParOf" srcId="{2FABC090-C057-4EE2-A805-51F164E0124E}" destId="{C35CB513-C992-4BD2-AEB5-B139E6981281}" srcOrd="0" destOrd="0" presId="urn:microsoft.com/office/officeart/2018/2/layout/IconVerticalSolidList"/>
    <dgm:cxn modelId="{493E036C-F187-49B8-911A-EA89B4BB4DCC}" type="presParOf" srcId="{2FABC090-C057-4EE2-A805-51F164E0124E}" destId="{5F9B169F-9784-41B3-8487-BA0581A0FFD7}" srcOrd="1" destOrd="0" presId="urn:microsoft.com/office/officeart/2018/2/layout/IconVerticalSolidList"/>
    <dgm:cxn modelId="{21397AB0-AB48-4F67-954E-BC07F0D8AB34}" type="presParOf" srcId="{2FABC090-C057-4EE2-A805-51F164E0124E}" destId="{B9AE42C0-E8BC-470D-8ED5-6DE8D5342327}" srcOrd="2" destOrd="0" presId="urn:microsoft.com/office/officeart/2018/2/layout/IconVerticalSolidList"/>
    <dgm:cxn modelId="{D2E06975-16CA-48A7-A8B2-17E965789FB6}" type="presParOf" srcId="{2FABC090-C057-4EE2-A805-51F164E0124E}" destId="{9EE14D30-54F6-4AD1-9CE4-1D0DC6C694B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B4F8DF-2D63-4618-9F3F-8112FB30B366}">
      <dsp:nvSpPr>
        <dsp:cNvPr id="0" name=""/>
        <dsp:cNvSpPr/>
      </dsp:nvSpPr>
      <dsp:spPr>
        <a:xfrm>
          <a:off x="0" y="572"/>
          <a:ext cx="4429746" cy="13387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CB45AE-5CDF-48AE-B5DC-92FC56BD4789}">
      <dsp:nvSpPr>
        <dsp:cNvPr id="0" name=""/>
        <dsp:cNvSpPr/>
      </dsp:nvSpPr>
      <dsp:spPr>
        <a:xfrm>
          <a:off x="404961" y="301782"/>
          <a:ext cx="736292" cy="7362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95BC18-6A0C-4CF1-B460-F83636C2B4F0}">
      <dsp:nvSpPr>
        <dsp:cNvPr id="0" name=""/>
        <dsp:cNvSpPr/>
      </dsp:nvSpPr>
      <dsp:spPr>
        <a:xfrm>
          <a:off x="1546215" y="572"/>
          <a:ext cx="2883530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Consider a bookkeeper or accountant.</a:t>
          </a:r>
        </a:p>
      </dsp:txBody>
      <dsp:txXfrm>
        <a:off x="1546215" y="572"/>
        <a:ext cx="2883530" cy="1338714"/>
      </dsp:txXfrm>
    </dsp:sp>
    <dsp:sp modelId="{0DA8E843-7F03-4E18-A40D-75DF346EC5F5}">
      <dsp:nvSpPr>
        <dsp:cNvPr id="0" name=""/>
        <dsp:cNvSpPr/>
      </dsp:nvSpPr>
      <dsp:spPr>
        <a:xfrm>
          <a:off x="0" y="1673965"/>
          <a:ext cx="4429746" cy="13387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BAA0E-83CC-4A32-A620-B108167CAFAE}">
      <dsp:nvSpPr>
        <dsp:cNvPr id="0" name=""/>
        <dsp:cNvSpPr/>
      </dsp:nvSpPr>
      <dsp:spPr>
        <a:xfrm>
          <a:off x="404961" y="1975176"/>
          <a:ext cx="736292" cy="7362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22393F-1233-4D52-9BF0-9D622E8BE63E}">
      <dsp:nvSpPr>
        <dsp:cNvPr id="0" name=""/>
        <dsp:cNvSpPr/>
      </dsp:nvSpPr>
      <dsp:spPr>
        <a:xfrm>
          <a:off x="1546215" y="1673965"/>
          <a:ext cx="2883530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Useful if you're busy or unsure.</a:t>
          </a:r>
        </a:p>
      </dsp:txBody>
      <dsp:txXfrm>
        <a:off x="1546215" y="1673965"/>
        <a:ext cx="2883530" cy="1338714"/>
      </dsp:txXfrm>
    </dsp:sp>
    <dsp:sp modelId="{C35CB513-C992-4BD2-AEB5-B139E6981281}">
      <dsp:nvSpPr>
        <dsp:cNvPr id="0" name=""/>
        <dsp:cNvSpPr/>
      </dsp:nvSpPr>
      <dsp:spPr>
        <a:xfrm>
          <a:off x="0" y="3347358"/>
          <a:ext cx="4429746" cy="13387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B169F-9784-41B3-8487-BA0581A0FFD7}">
      <dsp:nvSpPr>
        <dsp:cNvPr id="0" name=""/>
        <dsp:cNvSpPr/>
      </dsp:nvSpPr>
      <dsp:spPr>
        <a:xfrm>
          <a:off x="404961" y="3648569"/>
          <a:ext cx="736292" cy="7362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14D30-54F6-4AD1-9CE4-1D0DC6C694BF}">
      <dsp:nvSpPr>
        <dsp:cNvPr id="0" name=""/>
        <dsp:cNvSpPr/>
      </dsp:nvSpPr>
      <dsp:spPr>
        <a:xfrm>
          <a:off x="1546215" y="3347358"/>
          <a:ext cx="2883530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HMRC helpline and gov.uk for guidance.</a:t>
          </a:r>
        </a:p>
      </dsp:txBody>
      <dsp:txXfrm>
        <a:off x="1546215" y="3347358"/>
        <a:ext cx="2883530" cy="1338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6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7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3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52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60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0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48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9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4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88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2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26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licence-find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ttam.smarttax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Your Sole Trader Starter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5"/>
            <a:ext cx="7526338" cy="1279753"/>
          </a:xfrm>
        </p:spPr>
        <p:txBody>
          <a:bodyPr>
            <a:normAutofit/>
          </a:bodyPr>
          <a:lstStyle/>
          <a:p>
            <a:r>
              <a:rPr dirty="0"/>
              <a:t>Everything You Need to Be Legal and Up to Date in the UK</a:t>
            </a:r>
          </a:p>
          <a:p>
            <a:r>
              <a:rPr dirty="0"/>
              <a:t>Presented by: </a:t>
            </a:r>
            <a:r>
              <a:rPr lang="en-GB" cap="all" dirty="0"/>
              <a:t>Tervel Mihaylov</a:t>
            </a:r>
          </a:p>
          <a:p>
            <a:r>
              <a:rPr lang="en-GB" dirty="0"/>
              <a:t>Professional Accountant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6 – Insurances and Licences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Public Liability Insurance (recommended).</a:t>
            </a:r>
          </a:p>
          <a:p>
            <a:pPr marL="0" indent="0">
              <a:buNone/>
            </a:pPr>
            <a:r>
              <a:rPr dirty="0"/>
              <a:t>• Professional Indemnity if applicable.</a:t>
            </a:r>
            <a:endParaRPr lang="en-GB" dirty="0"/>
          </a:p>
          <a:p>
            <a:pPr marL="0" indent="0">
              <a:buNone/>
            </a:pPr>
            <a:r>
              <a:rPr dirty="0"/>
              <a:t>• Check for any industry-specific </a:t>
            </a:r>
            <a:r>
              <a:rPr lang="en-GB" dirty="0"/>
              <a:t>licenses on</a:t>
            </a:r>
          </a:p>
          <a:p>
            <a:pPr marL="0" indent="0" algn="ctr">
              <a:buNone/>
            </a:pPr>
            <a:r>
              <a:rPr lang="en-GB" dirty="0"/>
              <a:t> </a:t>
            </a:r>
            <a:r>
              <a:rPr lang="en-GB" dirty="0">
                <a:hlinkClick r:id="rId2"/>
              </a:rPr>
              <a:t>https://www.gov.uk/licence-finder</a:t>
            </a:r>
            <a:r>
              <a:rPr lang="en-GB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7 – Stay Organised Year-Round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Do monthly reviews of income/expenses.</a:t>
            </a:r>
          </a:p>
          <a:p>
            <a:pPr marL="0" indent="0">
              <a:buNone/>
            </a:pPr>
            <a:r>
              <a:rPr dirty="0"/>
              <a:t>• Budget for tax payments.</a:t>
            </a:r>
          </a:p>
          <a:p>
            <a:pPr marL="0" indent="0">
              <a:buNone/>
            </a:pPr>
            <a:r>
              <a:rPr dirty="0"/>
              <a:t>• Use tax pots or bank features (e.g.</a:t>
            </a:r>
            <a:r>
              <a:rPr lang="en-GB" dirty="0"/>
              <a:t>,</a:t>
            </a:r>
            <a:r>
              <a:rPr dirty="0"/>
              <a:t> Starling</a:t>
            </a:r>
            <a:r>
              <a:rPr lang="en-GB" dirty="0"/>
              <a:t>, Monzo</a:t>
            </a:r>
            <a:r>
              <a:rPr dirty="0"/>
              <a:t>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and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Invoicing: </a:t>
            </a:r>
            <a:r>
              <a:rPr dirty="0" err="1"/>
              <a:t>FreeAgent</a:t>
            </a:r>
            <a:r>
              <a:rPr dirty="0"/>
              <a:t>, Zoho, </a:t>
            </a:r>
            <a:r>
              <a:rPr dirty="0" err="1"/>
              <a:t>QuickFile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Accounting: Xero, QuickBooks.</a:t>
            </a:r>
          </a:p>
          <a:p>
            <a:pPr marL="0" indent="0">
              <a:buNone/>
            </a:pPr>
            <a:r>
              <a:rPr dirty="0"/>
              <a:t>• Banking: Starling, Tide, Monzo.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Happens If You Don't Comply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HMRC penalties for late registration or filing.</a:t>
            </a:r>
          </a:p>
          <a:p>
            <a:pPr marL="0" indent="0">
              <a:buNone/>
            </a:pPr>
            <a:r>
              <a:rPr dirty="0"/>
              <a:t>• Difficulty getting business loans or mortgages.</a:t>
            </a:r>
          </a:p>
          <a:p>
            <a:pPr marL="0" indent="0">
              <a:buNone/>
            </a:pPr>
            <a:r>
              <a:rPr dirty="0"/>
              <a:t>• Risk of unexpected tax bills.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" y="0"/>
            <a:ext cx="91405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477753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43" y="1741714"/>
            <a:ext cx="2638839" cy="4117749"/>
          </a:xfrm>
        </p:spPr>
        <p:txBody>
          <a:bodyPr anchor="t">
            <a:normAutofit/>
          </a:bodyPr>
          <a:lstStyle/>
          <a:p>
            <a:r>
              <a:rPr lang="en-GB" sz="3100"/>
              <a:t>Get Professional Help (If Needed)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A1BF5D-14F9-6EDA-4AD2-064926EEB3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253274"/>
              </p:ext>
            </p:extLst>
          </p:nvPr>
        </p:nvGraphicFramePr>
        <p:xfrm>
          <a:off x="4099892" y="1172818"/>
          <a:ext cx="4429746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✅ Register with HMRC</a:t>
            </a:r>
          </a:p>
          <a:p>
            <a:pPr marL="0" indent="0">
              <a:buNone/>
            </a:pPr>
            <a:r>
              <a:rPr dirty="0"/>
              <a:t>✅ Open a bank account</a:t>
            </a:r>
          </a:p>
          <a:p>
            <a:pPr marL="0" indent="0">
              <a:buNone/>
            </a:pPr>
            <a:r>
              <a:rPr dirty="0"/>
              <a:t>✅ Track income &amp; expenses</a:t>
            </a:r>
          </a:p>
          <a:p>
            <a:pPr marL="0" indent="0">
              <a:buNone/>
            </a:pPr>
            <a:r>
              <a:rPr dirty="0"/>
              <a:t>✅ File tax returns</a:t>
            </a:r>
          </a:p>
          <a:p>
            <a:pPr marL="0" indent="0">
              <a:buNone/>
            </a:pPr>
            <a:r>
              <a:rPr dirty="0"/>
              <a:t>✅ Understand VAT if needed</a:t>
            </a:r>
          </a:p>
          <a:p>
            <a:pPr marL="0" indent="0">
              <a:buNone/>
            </a:pPr>
            <a:r>
              <a:rPr dirty="0"/>
              <a:t>✅ Get insurance</a:t>
            </a:r>
          </a:p>
          <a:p>
            <a:pPr marL="0" indent="0">
              <a:buNone/>
            </a:pPr>
            <a:r>
              <a:rPr dirty="0"/>
              <a:t>✅ Stay organized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1966770"/>
            <a:ext cx="7524003" cy="3892027"/>
          </a:xfrm>
        </p:spPr>
        <p:txBody>
          <a:bodyPr/>
          <a:lstStyle/>
          <a:p>
            <a:pPr marL="0" indent="0" algn="ctr">
              <a:buNone/>
            </a:pPr>
            <a:r>
              <a:rPr lang="en-GB" sz="2800" cap="all" dirty="0"/>
              <a:t>Tervel Mihaylov</a:t>
            </a:r>
            <a:br>
              <a:rPr lang="en-GB" sz="2800" cap="all" dirty="0"/>
            </a:br>
            <a:r>
              <a:rPr lang="en-GB" sz="2800" dirty="0"/>
              <a:t>Professional Accountant</a:t>
            </a:r>
          </a:p>
          <a:p>
            <a:pPr marL="0" indent="0" algn="ctr">
              <a:buNone/>
            </a:pPr>
            <a:r>
              <a:rPr sz="2800" dirty="0"/>
              <a:t> </a:t>
            </a:r>
            <a:r>
              <a:rPr lang="en-GB" sz="2800" dirty="0"/>
              <a:t>call me today on Tel +44 (0) 7887 04 30 20</a:t>
            </a:r>
          </a:p>
          <a:p>
            <a:pPr marL="0" indent="0" algn="ctr">
              <a:buNone/>
            </a:pPr>
            <a:r>
              <a:rPr lang="en-GB" sz="2800" dirty="0"/>
              <a:t>or by email: </a:t>
            </a:r>
            <a:r>
              <a:rPr lang="en-GB" sz="2800" dirty="0">
                <a:hlinkClick r:id="rId2"/>
              </a:rPr>
              <a:t>ttam.smarttax@gmail.com</a:t>
            </a:r>
            <a:br>
              <a:rPr lang="en-GB" sz="2800" dirty="0"/>
            </a:br>
            <a:endParaRPr dirty="0"/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84FE87E9-51B9-B5EC-6F02-311187E45A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98" y="4288184"/>
            <a:ext cx="6858000" cy="21197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E553C-C89A-90F5-F1DC-6612A0074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Turning Your Skills Into a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5582A-D600-D930-69BA-D22ECCE2E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So, you've built up enough skill from your hobby, trade, or professional experience, and now you're ready to take the next step and </a:t>
            </a:r>
            <a:r>
              <a:rPr lang="en-GB" b="1" dirty="0"/>
              <a:t>become your own boss</a:t>
            </a:r>
            <a:r>
              <a:rPr lang="en-GB" dirty="0"/>
              <a:t>. Whether you choose to register as a </a:t>
            </a:r>
            <a:r>
              <a:rPr lang="en-GB" b="1" dirty="0"/>
              <a:t>sole trader</a:t>
            </a:r>
            <a:r>
              <a:rPr lang="en-GB" dirty="0"/>
              <a:t> or set up a </a:t>
            </a:r>
            <a:r>
              <a:rPr lang="en-GB" b="1" dirty="0"/>
              <a:t>limited company</a:t>
            </a:r>
            <a:r>
              <a:rPr lang="en-GB" dirty="0"/>
              <a:t>, the journey from having an idea to running a proper business starts with a few essential steps.</a:t>
            </a:r>
          </a:p>
          <a:p>
            <a:pPr marL="0" indent="0">
              <a:buNone/>
            </a:pPr>
            <a:r>
              <a:rPr lang="en-GB" dirty="0"/>
              <a:t>Before thinking about sales and profits, it’s important to first get your business foundations in place. This includes things like:</a:t>
            </a:r>
          </a:p>
          <a:p>
            <a:r>
              <a:rPr lang="en-GB" b="1" dirty="0"/>
              <a:t>Deciding on your legal structure</a:t>
            </a:r>
            <a:r>
              <a:rPr lang="en-GB" dirty="0"/>
              <a:t> (sole trader or limited company)</a:t>
            </a:r>
          </a:p>
          <a:p>
            <a:r>
              <a:rPr lang="en-GB" b="1" dirty="0"/>
              <a:t>Registering your business properly</a:t>
            </a:r>
            <a:r>
              <a:rPr lang="en-GB" dirty="0"/>
              <a:t> (with HMRC or Companies House)</a:t>
            </a:r>
          </a:p>
          <a:p>
            <a:r>
              <a:rPr lang="en-GB" b="1" dirty="0"/>
              <a:t>Setting up a professional email address and business phone number</a:t>
            </a:r>
            <a:endParaRPr lang="en-GB" dirty="0"/>
          </a:p>
          <a:p>
            <a:r>
              <a:rPr lang="en-GB" b="1" dirty="0"/>
              <a:t>Making sure people can find and contact you easily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951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90C6-C604-8D39-5860-0D7D0036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06D48-A334-EDED-3EA5-019E57B33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Once the basics are sorted, you’ll want to focus on your </a:t>
            </a:r>
            <a:r>
              <a:rPr lang="en-GB" b="1" dirty="0"/>
              <a:t>audience</a:t>
            </a:r>
            <a:r>
              <a:rPr lang="en-GB" dirty="0"/>
              <a:t> – the customers who need your product or service. You’ll need to consider how they'll discover you, which is where branding, marketing, and advertising come into play.</a:t>
            </a:r>
          </a:p>
          <a:p>
            <a:pPr marL="0" indent="0">
              <a:buNone/>
            </a:pPr>
            <a:r>
              <a:rPr lang="en-GB" dirty="0"/>
              <a:t> This guide will walk you through each of these steps in plain English, helping you stay legitimate, organized</a:t>
            </a:r>
            <a:r>
              <a:rPr lang="en-GB" b="1" dirty="0"/>
              <a:t>, and ready to grow</a:t>
            </a:r>
            <a:r>
              <a:rPr lang="en-GB" dirty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65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Sole Trader?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You run your business as an individual.</a:t>
            </a:r>
          </a:p>
          <a:p>
            <a:pPr marL="0" indent="0">
              <a:buNone/>
            </a:pPr>
            <a:r>
              <a:rPr dirty="0"/>
              <a:t>• You keep all profits after tax.</a:t>
            </a:r>
          </a:p>
          <a:p>
            <a:pPr marL="0" indent="0">
              <a:buNone/>
            </a:pPr>
            <a:r>
              <a:rPr dirty="0"/>
              <a:t>• You’re personally responsible for debts.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 – Register as a Sole Trader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Register with HMRC for Self Assessment.</a:t>
            </a:r>
          </a:p>
          <a:p>
            <a:pPr marL="0" indent="0">
              <a:buNone/>
            </a:pPr>
            <a:r>
              <a:rPr dirty="0"/>
              <a:t>• Deadline: 5 October after end of tax year you started.</a:t>
            </a:r>
          </a:p>
          <a:p>
            <a:pPr marL="0" indent="0">
              <a:buNone/>
            </a:pPr>
            <a:r>
              <a:rPr dirty="0"/>
              <a:t>• Online registration via gov.uk.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2 – Open a Business Bank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Keeps business and personal finances separate.</a:t>
            </a:r>
          </a:p>
          <a:p>
            <a:pPr marL="0" indent="0">
              <a:buNone/>
            </a:pPr>
            <a:r>
              <a:rPr dirty="0"/>
              <a:t>• Makes tax and budgeting easier.</a:t>
            </a:r>
          </a:p>
          <a:p>
            <a:pPr marL="0" indent="0">
              <a:buNone/>
            </a:pPr>
            <a:r>
              <a:rPr dirty="0"/>
              <a:t>• Recommended banks: Starling, Monzo, Tide.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3 – Keep Financial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Record all income and expenses.</a:t>
            </a:r>
          </a:p>
          <a:p>
            <a:pPr marL="0" indent="0">
              <a:buNone/>
            </a:pPr>
            <a:r>
              <a:rPr dirty="0"/>
              <a:t>• Keep receipts and invoices.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lang="en-GB" dirty="0"/>
              <a:t>Use a spreadsheet, accounting software (e.g., Xero, Free Agent), or bank apps like Monzo Business or Starling with invoicing and bookkeeping features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4 – File and Pay Taxes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Submit Self Assessment by 31 January.</a:t>
            </a:r>
          </a:p>
          <a:p>
            <a:pPr marL="0" indent="0">
              <a:buNone/>
            </a:pPr>
            <a:r>
              <a:rPr dirty="0"/>
              <a:t>• Pay Income Tax and Class 2/4 National Insurance.</a:t>
            </a:r>
          </a:p>
          <a:p>
            <a:pPr marL="0" indent="0">
              <a:buNone/>
            </a:pPr>
            <a:r>
              <a:rPr dirty="0"/>
              <a:t>• Keep money aside for tax – around 20–30% of income.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Step 5 – Understand VAT (If Applicable)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Must register if turnover exceeds £90,000.</a:t>
            </a:r>
          </a:p>
          <a:p>
            <a:pPr marL="0" indent="0">
              <a:buNone/>
            </a:pPr>
            <a:r>
              <a:rPr dirty="0"/>
              <a:t>• Can register voluntarily – sometimes beneficial.</a:t>
            </a:r>
          </a:p>
          <a:p>
            <a:pPr marL="0" indent="0">
              <a:buNone/>
            </a:pPr>
            <a:r>
              <a:rPr dirty="0"/>
              <a:t>• Use MTD-compliant software for VAT returns.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1509</TotalTime>
  <Words>686</Words>
  <Application>Microsoft Office PowerPoint</Application>
  <PresentationFormat>On-screen Show (4:3)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Century Gothic</vt:lpstr>
      <vt:lpstr>Wingdings 2</vt:lpstr>
      <vt:lpstr>Quotable</vt:lpstr>
      <vt:lpstr>Your Sole Trader Starter Guide</vt:lpstr>
      <vt:lpstr>Turning Your Skills Into a Business</vt:lpstr>
      <vt:lpstr>Intro</vt:lpstr>
      <vt:lpstr>What is a Sole Trader?</vt:lpstr>
      <vt:lpstr>Step 1 – Register as a Sole Trader</vt:lpstr>
      <vt:lpstr>Step 2 – Open a Business Bank Account</vt:lpstr>
      <vt:lpstr>Step 3 – Keep Financial Records</vt:lpstr>
      <vt:lpstr>Step 4 – File and Pay Taxes</vt:lpstr>
      <vt:lpstr>Step 5 – Understand VAT (If Applicable)</vt:lpstr>
      <vt:lpstr>Step 6 – Insurances and Licences</vt:lpstr>
      <vt:lpstr>Step 7 – Stay Organised Year-Round</vt:lpstr>
      <vt:lpstr>Tools and Software</vt:lpstr>
      <vt:lpstr>What Happens If You Don't Comply</vt:lpstr>
      <vt:lpstr>Get Professional Help (If Needed)</vt:lpstr>
      <vt:lpstr>Summary Checklist</vt:lpstr>
      <vt:lpstr>Questions &amp; 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Office</cp:lastModifiedBy>
  <cp:revision>2</cp:revision>
  <dcterms:created xsi:type="dcterms:W3CDTF">2013-01-27T09:14:16Z</dcterms:created>
  <dcterms:modified xsi:type="dcterms:W3CDTF">2025-09-09T18:46:31Z</dcterms:modified>
  <cp:category/>
</cp:coreProperties>
</file>