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72" r:id="rId3"/>
    <p:sldId id="273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FDE117-6469-4D5E-AAA1-C74A13BD7B29}" v="4" dt="2025-06-28T16:40:24.3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5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ffice" userId="74bf6da4-9852-4959-952e-0aa24efcc3d4" providerId="ADAL" clId="{8EFDE117-6469-4D5E-AAA1-C74A13BD7B29}"/>
    <pc:docChg chg="modSld">
      <pc:chgData name="Office" userId="74bf6da4-9852-4959-952e-0aa24efcc3d4" providerId="ADAL" clId="{8EFDE117-6469-4D5E-AAA1-C74A13BD7B29}" dt="2025-06-28T16:40:24.311" v="24"/>
      <pc:docMkLst>
        <pc:docMk/>
      </pc:docMkLst>
      <pc:sldChg chg="addSp modSp mod">
        <pc:chgData name="Office" userId="74bf6da4-9852-4959-952e-0aa24efcc3d4" providerId="ADAL" clId="{8EFDE117-6469-4D5E-AAA1-C74A13BD7B29}" dt="2025-06-28T16:40:24.311" v="24"/>
        <pc:sldMkLst>
          <pc:docMk/>
          <pc:sldMk cId="0" sldId="271"/>
        </pc:sldMkLst>
        <pc:spChg chg="mod">
          <ac:chgData name="Office" userId="74bf6da4-9852-4959-952e-0aa24efcc3d4" providerId="ADAL" clId="{8EFDE117-6469-4D5E-AAA1-C74A13BD7B29}" dt="2025-06-28T16:39:57.550" v="22" actId="20577"/>
          <ac:spMkLst>
            <pc:docMk/>
            <pc:sldMk cId="0" sldId="271"/>
            <ac:spMk id="3" creationId="{00000000-0000-0000-0000-000000000000}"/>
          </ac:spMkLst>
        </pc:spChg>
        <pc:picChg chg="add mod">
          <ac:chgData name="Office" userId="74bf6da4-9852-4959-952e-0aa24efcc3d4" providerId="ADAL" clId="{8EFDE117-6469-4D5E-AAA1-C74A13BD7B29}" dt="2025-06-28T16:40:24.311" v="24"/>
          <ac:picMkLst>
            <pc:docMk/>
            <pc:sldMk cId="0" sldId="271"/>
            <ac:picMk id="5" creationId="{DC3F5BA9-EF33-3D73-E29A-74A75660C25D}"/>
          </ac:picMkLst>
        </pc:picChg>
      </pc:sldChg>
    </pc:docChg>
  </pc:docChgLst>
  <pc:docChgLst>
    <pc:chgData name="Tervel Mihaylov" userId="a45a1abe4bcc2091" providerId="LiveId" clId="{1E88EDC1-4C51-41FF-86F7-109950D44895}"/>
    <pc:docChg chg="undo custSel addSld modSld">
      <pc:chgData name="Tervel Mihaylov" userId="a45a1abe4bcc2091" providerId="LiveId" clId="{1E88EDC1-4C51-41FF-86F7-109950D44895}" dt="2025-06-23T07:47:09.367" v="133"/>
      <pc:docMkLst>
        <pc:docMk/>
      </pc:docMkLst>
      <pc:sldChg chg="addSp modSp mod">
        <pc:chgData name="Tervel Mihaylov" userId="a45a1abe4bcc2091" providerId="LiveId" clId="{1E88EDC1-4C51-41FF-86F7-109950D44895}" dt="2025-06-22T10:48:27.012" v="126" actId="1076"/>
        <pc:sldMkLst>
          <pc:docMk/>
          <pc:sldMk cId="0" sldId="256"/>
        </pc:sldMkLst>
        <pc:spChg chg="mod">
          <ac:chgData name="Tervel Mihaylov" userId="a45a1abe4bcc2091" providerId="LiveId" clId="{1E88EDC1-4C51-41FF-86F7-109950D44895}" dt="2025-06-22T10:48:27.012" v="126" actId="1076"/>
          <ac:spMkLst>
            <pc:docMk/>
            <pc:sldMk cId="0" sldId="256"/>
            <ac:spMk id="2" creationId="{00000000-0000-0000-0000-000000000000}"/>
          </ac:spMkLst>
        </pc:spChg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Tervel Mihaylov" userId="a45a1abe4bcc2091" providerId="LiveId" clId="{1E88EDC1-4C51-41FF-86F7-109950D44895}" dt="2025-06-16T04:53:55.957" v="116"/>
        <pc:sldMkLst>
          <pc:docMk/>
          <pc:sldMk cId="0" sldId="257"/>
        </pc:sldMkLst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57"/>
            <ac:spMk id="2" creationId="{00000000-0000-0000-0000-000000000000}"/>
          </ac:spMkLst>
        </pc:spChg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Tervel Mihaylov" userId="a45a1abe4bcc2091" providerId="LiveId" clId="{1E88EDC1-4C51-41FF-86F7-109950D44895}" dt="2025-06-16T04:53:55.957" v="116"/>
        <pc:sldMkLst>
          <pc:docMk/>
          <pc:sldMk cId="0" sldId="258"/>
        </pc:sldMkLst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58"/>
            <ac:spMk id="2" creationId="{00000000-0000-0000-0000-000000000000}"/>
          </ac:spMkLst>
        </pc:spChg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Tervel Mihaylov" userId="a45a1abe4bcc2091" providerId="LiveId" clId="{1E88EDC1-4C51-41FF-86F7-109950D44895}" dt="2025-06-16T04:53:55.957" v="116"/>
        <pc:sldMkLst>
          <pc:docMk/>
          <pc:sldMk cId="0" sldId="259"/>
        </pc:sldMkLst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59"/>
            <ac:spMk id="2" creationId="{00000000-0000-0000-0000-000000000000}"/>
          </ac:spMkLst>
        </pc:spChg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Tervel Mihaylov" userId="a45a1abe4bcc2091" providerId="LiveId" clId="{1E88EDC1-4C51-41FF-86F7-109950D44895}" dt="2025-06-16T04:53:55.957" v="116"/>
        <pc:sldMkLst>
          <pc:docMk/>
          <pc:sldMk cId="0" sldId="260"/>
        </pc:sldMkLst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60"/>
            <ac:spMk id="2" creationId="{00000000-0000-0000-0000-000000000000}"/>
          </ac:spMkLst>
        </pc:spChg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Tervel Mihaylov" userId="a45a1abe4bcc2091" providerId="LiveId" clId="{1E88EDC1-4C51-41FF-86F7-109950D44895}" dt="2025-06-16T04:53:55.957" v="116"/>
        <pc:sldMkLst>
          <pc:docMk/>
          <pc:sldMk cId="0" sldId="261"/>
        </pc:sldMkLst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61"/>
            <ac:spMk id="2" creationId="{00000000-0000-0000-0000-000000000000}"/>
          </ac:spMkLst>
        </pc:spChg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Tervel Mihaylov" userId="a45a1abe4bcc2091" providerId="LiveId" clId="{1E88EDC1-4C51-41FF-86F7-109950D44895}" dt="2025-06-16T04:53:55.957" v="116"/>
        <pc:sldMkLst>
          <pc:docMk/>
          <pc:sldMk cId="0" sldId="262"/>
        </pc:sldMkLst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62"/>
            <ac:spMk id="2" creationId="{00000000-0000-0000-0000-000000000000}"/>
          </ac:spMkLst>
        </pc:spChg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Tervel Mihaylov" userId="a45a1abe4bcc2091" providerId="LiveId" clId="{1E88EDC1-4C51-41FF-86F7-109950D44895}" dt="2025-06-16T04:53:55.957" v="116"/>
        <pc:sldMkLst>
          <pc:docMk/>
          <pc:sldMk cId="0" sldId="263"/>
        </pc:sldMkLst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63"/>
            <ac:spMk id="2" creationId="{00000000-0000-0000-0000-000000000000}"/>
          </ac:spMkLst>
        </pc:spChg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Tervel Mihaylov" userId="a45a1abe4bcc2091" providerId="LiveId" clId="{1E88EDC1-4C51-41FF-86F7-109950D44895}" dt="2025-06-16T04:53:55.957" v="116"/>
        <pc:sldMkLst>
          <pc:docMk/>
          <pc:sldMk cId="0" sldId="264"/>
        </pc:sldMkLst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64"/>
            <ac:spMk id="2" creationId="{00000000-0000-0000-0000-000000000000}"/>
          </ac:spMkLst>
        </pc:spChg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Tervel Mihaylov" userId="a45a1abe4bcc2091" providerId="LiveId" clId="{1E88EDC1-4C51-41FF-86F7-109950D44895}" dt="2025-06-16T04:53:55.957" v="116"/>
        <pc:sldMkLst>
          <pc:docMk/>
          <pc:sldMk cId="0" sldId="265"/>
        </pc:sldMkLst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65"/>
            <ac:spMk id="2" creationId="{00000000-0000-0000-0000-000000000000}"/>
          </ac:spMkLst>
        </pc:spChg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65"/>
            <ac:spMk id="3" creationId="{00000000-0000-0000-0000-000000000000}"/>
          </ac:spMkLst>
        </pc:spChg>
      </pc:sldChg>
      <pc:sldChg chg="modSp mod">
        <pc:chgData name="Tervel Mihaylov" userId="a45a1abe4bcc2091" providerId="LiveId" clId="{1E88EDC1-4C51-41FF-86F7-109950D44895}" dt="2025-06-16T04:53:55.957" v="116"/>
        <pc:sldMkLst>
          <pc:docMk/>
          <pc:sldMk cId="0" sldId="266"/>
        </pc:sldMkLst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66"/>
            <ac:spMk id="2" creationId="{00000000-0000-0000-0000-000000000000}"/>
          </ac:spMkLst>
        </pc:spChg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66"/>
            <ac:spMk id="3" creationId="{00000000-0000-0000-0000-000000000000}"/>
          </ac:spMkLst>
        </pc:spChg>
      </pc:sldChg>
      <pc:sldChg chg="modSp mod">
        <pc:chgData name="Tervel Mihaylov" userId="a45a1abe4bcc2091" providerId="LiveId" clId="{1E88EDC1-4C51-41FF-86F7-109950D44895}" dt="2025-06-16T04:53:55.957" v="116"/>
        <pc:sldMkLst>
          <pc:docMk/>
          <pc:sldMk cId="0" sldId="267"/>
        </pc:sldMkLst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67"/>
            <ac:spMk id="2" creationId="{00000000-0000-0000-0000-000000000000}"/>
          </ac:spMkLst>
        </pc:spChg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67"/>
            <ac:spMk id="3" creationId="{00000000-0000-0000-0000-000000000000}"/>
          </ac:spMkLst>
        </pc:spChg>
      </pc:sldChg>
      <pc:sldChg chg="modSp mod">
        <pc:chgData name="Tervel Mihaylov" userId="a45a1abe4bcc2091" providerId="LiveId" clId="{1E88EDC1-4C51-41FF-86F7-109950D44895}" dt="2025-06-16T04:53:55.957" v="116"/>
        <pc:sldMkLst>
          <pc:docMk/>
          <pc:sldMk cId="0" sldId="268"/>
        </pc:sldMkLst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68"/>
            <ac:spMk id="2" creationId="{00000000-0000-0000-0000-000000000000}"/>
          </ac:spMkLst>
        </pc:spChg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68"/>
            <ac:spMk id="3" creationId="{00000000-0000-0000-0000-000000000000}"/>
          </ac:spMkLst>
        </pc:spChg>
      </pc:sldChg>
      <pc:sldChg chg="modSp mod">
        <pc:chgData name="Tervel Mihaylov" userId="a45a1abe4bcc2091" providerId="LiveId" clId="{1E88EDC1-4C51-41FF-86F7-109950D44895}" dt="2025-06-16T04:53:55.957" v="116"/>
        <pc:sldMkLst>
          <pc:docMk/>
          <pc:sldMk cId="0" sldId="269"/>
        </pc:sldMkLst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69"/>
            <ac:spMk id="2" creationId="{00000000-0000-0000-0000-000000000000}"/>
          </ac:spMkLst>
        </pc:spChg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69"/>
            <ac:spMk id="3" creationId="{00000000-0000-0000-0000-000000000000}"/>
          </ac:spMkLst>
        </pc:spChg>
      </pc:sldChg>
      <pc:sldChg chg="modSp mod">
        <pc:chgData name="Tervel Mihaylov" userId="a45a1abe4bcc2091" providerId="LiveId" clId="{1E88EDC1-4C51-41FF-86F7-109950D44895}" dt="2025-06-16T04:53:55.957" v="116"/>
        <pc:sldMkLst>
          <pc:docMk/>
          <pc:sldMk cId="0" sldId="270"/>
        </pc:sldMkLst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70"/>
            <ac:spMk id="2" creationId="{00000000-0000-0000-0000-000000000000}"/>
          </ac:spMkLst>
        </pc:spChg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70"/>
            <ac:spMk id="3" creationId="{00000000-0000-0000-0000-000000000000}"/>
          </ac:spMkLst>
        </pc:spChg>
      </pc:sldChg>
      <pc:sldChg chg="modSp mod">
        <pc:chgData name="Tervel Mihaylov" userId="a45a1abe4bcc2091" providerId="LiveId" clId="{1E88EDC1-4C51-41FF-86F7-109950D44895}" dt="2025-06-16T04:54:19.529" v="125" actId="20577"/>
        <pc:sldMkLst>
          <pc:docMk/>
          <pc:sldMk cId="0" sldId="271"/>
        </pc:sldMkLst>
        <pc:spChg chg="mod">
          <ac:chgData name="Tervel Mihaylov" userId="a45a1abe4bcc2091" providerId="LiveId" clId="{1E88EDC1-4C51-41FF-86F7-109950D44895}" dt="2025-06-16T04:53:55.957" v="116"/>
          <ac:spMkLst>
            <pc:docMk/>
            <pc:sldMk cId="0" sldId="271"/>
            <ac:spMk id="2" creationId="{00000000-0000-0000-0000-000000000000}"/>
          </ac:spMkLst>
        </pc:spChg>
        <pc:spChg chg="mod">
          <ac:chgData name="Tervel Mihaylov" userId="a45a1abe4bcc2091" providerId="LiveId" clId="{1E88EDC1-4C51-41FF-86F7-109950D44895}" dt="2025-06-16T04:54:19.529" v="125" actId="20577"/>
          <ac:spMkLst>
            <pc:docMk/>
            <pc:sldMk cId="0" sldId="271"/>
            <ac:spMk id="3" creationId="{00000000-0000-0000-0000-000000000000}"/>
          </ac:spMkLst>
        </pc:spChg>
      </pc:sldChg>
      <pc:sldChg chg="modSp new mod">
        <pc:chgData name="Tervel Mihaylov" userId="a45a1abe4bcc2091" providerId="LiveId" clId="{1E88EDC1-4C51-41FF-86F7-109950D44895}" dt="2025-06-23T07:46:45.032" v="131" actId="27636"/>
        <pc:sldMkLst>
          <pc:docMk/>
          <pc:sldMk cId="1970642458" sldId="272"/>
        </pc:sldMkLst>
        <pc:spChg chg="mod">
          <ac:chgData name="Tervel Mihaylov" userId="a45a1abe4bcc2091" providerId="LiveId" clId="{1E88EDC1-4C51-41FF-86F7-109950D44895}" dt="2025-06-23T07:46:34.559" v="129"/>
          <ac:spMkLst>
            <pc:docMk/>
            <pc:sldMk cId="1970642458" sldId="272"/>
            <ac:spMk id="2" creationId="{2F228099-7359-B03E-5F45-8BCBDF5DE9B4}"/>
          </ac:spMkLst>
        </pc:spChg>
        <pc:spChg chg="mod">
          <ac:chgData name="Tervel Mihaylov" userId="a45a1abe4bcc2091" providerId="LiveId" clId="{1E88EDC1-4C51-41FF-86F7-109950D44895}" dt="2025-06-23T07:46:45.032" v="131" actId="27636"/>
          <ac:spMkLst>
            <pc:docMk/>
            <pc:sldMk cId="1970642458" sldId="272"/>
            <ac:spMk id="3" creationId="{6119482E-1111-AB1B-3D64-C90D2F864BBF}"/>
          </ac:spMkLst>
        </pc:spChg>
      </pc:sldChg>
      <pc:sldChg chg="modSp new">
        <pc:chgData name="Tervel Mihaylov" userId="a45a1abe4bcc2091" providerId="LiveId" clId="{1E88EDC1-4C51-41FF-86F7-109950D44895}" dt="2025-06-23T07:47:09.367" v="133"/>
        <pc:sldMkLst>
          <pc:docMk/>
          <pc:sldMk cId="553838582" sldId="273"/>
        </pc:sldMkLst>
        <pc:spChg chg="mod">
          <ac:chgData name="Tervel Mihaylov" userId="a45a1abe4bcc2091" providerId="LiveId" clId="{1E88EDC1-4C51-41FF-86F7-109950D44895}" dt="2025-06-23T07:47:00.963" v="132"/>
          <ac:spMkLst>
            <pc:docMk/>
            <pc:sldMk cId="553838582" sldId="273"/>
            <ac:spMk id="2" creationId="{C88EFBE4-5062-C56A-5534-A8503DF4E990}"/>
          </ac:spMkLst>
        </pc:spChg>
        <pc:spChg chg="mod">
          <ac:chgData name="Tervel Mihaylov" userId="a45a1abe4bcc2091" providerId="LiveId" clId="{1E88EDC1-4C51-41FF-86F7-109950D44895}" dt="2025-06-23T07:47:09.367" v="133"/>
          <ac:spMkLst>
            <pc:docMk/>
            <pc:sldMk cId="553838582" sldId="273"/>
            <ac:spMk id="3" creationId="{FFF6E21A-8555-3C0E-CCAE-4EE0C9A50FF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19" y="2166365"/>
            <a:ext cx="8603674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70315"/>
            <a:ext cx="6858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50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874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64484" y="0"/>
            <a:ext cx="20574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468" y="609600"/>
            <a:ext cx="1801785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09600"/>
            <a:ext cx="5979968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22855"/>
            <a:ext cx="2057397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32102" y="6422855"/>
            <a:ext cx="32097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4787" y="6422855"/>
            <a:ext cx="659819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077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823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93" y="2208879"/>
            <a:ext cx="78867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893" y="3984400"/>
            <a:ext cx="78867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8941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797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087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656566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428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428" y="2656564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059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502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401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48840"/>
            <a:ext cx="4572000" cy="38404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92568" y="2147487"/>
            <a:ext cx="256032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636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800" y="2211494"/>
            <a:ext cx="4754880" cy="384048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85351" y="2150621"/>
            <a:ext cx="256032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200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2" y="176109"/>
            <a:ext cx="9141714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019" y="284176"/>
            <a:ext cx="777240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019" y="2011680"/>
            <a:ext cx="77724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557" y="6422855"/>
            <a:ext cx="259504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91000" y="6422855"/>
            <a:ext cx="40606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5139" y="6422855"/>
            <a:ext cx="70969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1727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ttam.smarttax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7899" y="3100641"/>
            <a:ext cx="8603674" cy="1739347"/>
          </a:xfrm>
        </p:spPr>
        <p:txBody>
          <a:bodyPr/>
          <a:lstStyle/>
          <a:p>
            <a:r>
              <a:rPr dirty="0"/>
              <a:t>Limited Company Owner Starter Guide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dirty="0"/>
              <a:t>Essential Steps to Be Legal and Up to Date in the UK</a:t>
            </a:r>
          </a:p>
          <a:p>
            <a:r>
              <a:rPr dirty="0"/>
              <a:t>Presented by: </a:t>
            </a:r>
            <a:r>
              <a:rPr lang="en-GB" cap="all" dirty="0"/>
              <a:t>Tervel Mihaylov</a:t>
            </a:r>
          </a:p>
          <a:p>
            <a:r>
              <a:rPr lang="en-GB" dirty="0"/>
              <a:t>Professional Accountant</a:t>
            </a:r>
          </a:p>
          <a:p>
            <a:endParaRPr lang="en-GB" cap="all" dirty="0"/>
          </a:p>
          <a:p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Step 6 – Understand VAT (If Applicable)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Register if turnover exceeds £90,000.</a:t>
            </a:r>
          </a:p>
          <a:p>
            <a:pPr marL="0" indent="0">
              <a:buNone/>
            </a:pPr>
            <a:r>
              <a:rPr dirty="0"/>
              <a:t>• Can register voluntarily.</a:t>
            </a:r>
          </a:p>
          <a:p>
            <a:pPr marL="0" indent="0">
              <a:buNone/>
            </a:pPr>
            <a:r>
              <a:rPr dirty="0"/>
              <a:t>• Use MTD-compliant software for VAT returns.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Step 7 – Choose How to Pay Yourself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Salary (through PAYE) + dividends (after profits &amp; tax).</a:t>
            </a:r>
          </a:p>
          <a:p>
            <a:pPr marL="0" indent="0">
              <a:buNone/>
            </a:pPr>
            <a:r>
              <a:rPr dirty="0"/>
              <a:t>• Dividends must be declared from after-tax profits.</a:t>
            </a:r>
          </a:p>
          <a:p>
            <a:pPr marL="0" indent="0">
              <a:buNone/>
            </a:pPr>
            <a:r>
              <a:rPr dirty="0"/>
              <a:t>• Keep board meeting minutes for dividends.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Step 8 – Accounting and Software 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Use software like Xero, QuickBooks, </a:t>
            </a:r>
            <a:r>
              <a:rPr dirty="0" err="1"/>
              <a:t>FreeAgent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• Track expenses, bank feeds, invoices, and reports.</a:t>
            </a:r>
          </a:p>
          <a:p>
            <a:pPr marL="0" indent="0">
              <a:buNone/>
            </a:pPr>
            <a:r>
              <a:rPr dirty="0"/>
              <a:t>• Essential for VAT and Corporation Tax compliance.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9 – Deadlines to 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Annual accounts to Companies House: 9 months after year-end.</a:t>
            </a:r>
          </a:p>
          <a:p>
            <a:pPr marL="0" indent="0">
              <a:buNone/>
            </a:pPr>
            <a:r>
              <a:rPr dirty="0"/>
              <a:t>• Corporation Tax: 9 months and 1 day.</a:t>
            </a:r>
          </a:p>
          <a:p>
            <a:pPr marL="0" indent="0">
              <a:buNone/>
            </a:pPr>
            <a:r>
              <a:rPr dirty="0"/>
              <a:t>• Confirmation Statement: every 12 months.</a:t>
            </a:r>
          </a:p>
          <a:p>
            <a:pPr marL="0" indent="0">
              <a:buNone/>
            </a:pPr>
            <a:r>
              <a:rPr dirty="0"/>
              <a:t>• Self Assessment if you're a director: 31 January.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Step 10 – Insurance and Legal Duties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Employers’ Liability Insurance (if hiring staff).</a:t>
            </a:r>
          </a:p>
          <a:p>
            <a:pPr marL="0" indent="0">
              <a:buNone/>
            </a:pPr>
            <a:r>
              <a:rPr dirty="0"/>
              <a:t>• Professional Indemnity and Public Liability Insurance.</a:t>
            </a:r>
          </a:p>
          <a:p>
            <a:pPr marL="0" indent="0">
              <a:buNone/>
            </a:pPr>
            <a:r>
              <a:rPr dirty="0"/>
              <a:t>• Follow director duties under Companies Act.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Happens If You Don’t Comply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Late filing penalties from HMRC and Companies House.</a:t>
            </a:r>
          </a:p>
          <a:p>
            <a:pPr marL="0" indent="0">
              <a:buNone/>
            </a:pPr>
            <a:r>
              <a:rPr dirty="0"/>
              <a:t>• Risk of being struck off the register.</a:t>
            </a:r>
          </a:p>
          <a:p>
            <a:pPr marL="0" indent="0">
              <a:buNone/>
            </a:pPr>
            <a:r>
              <a:rPr dirty="0"/>
              <a:t>• Personal liability if acting negligently.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Get Professional Help (If Needed)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Consider using an accountant or company secretary.</a:t>
            </a:r>
          </a:p>
          <a:p>
            <a:pPr marL="0" indent="0">
              <a:buNone/>
            </a:pPr>
            <a:r>
              <a:rPr dirty="0"/>
              <a:t>• They can manage filing, payroll, tax, and advice.</a:t>
            </a:r>
          </a:p>
          <a:p>
            <a:pPr marL="0" indent="0">
              <a:buNone/>
            </a:pPr>
            <a:r>
              <a:rPr dirty="0"/>
              <a:t>• Use gov.uk or professional bodies for guidance.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 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✅ Register company with Companies House</a:t>
            </a:r>
          </a:p>
          <a:p>
            <a:pPr marL="0" indent="0">
              <a:buNone/>
            </a:pPr>
            <a:r>
              <a:rPr dirty="0"/>
              <a:t>✅ Set up business bank account</a:t>
            </a:r>
          </a:p>
          <a:p>
            <a:pPr marL="0" indent="0">
              <a:buNone/>
            </a:pPr>
            <a:r>
              <a:rPr dirty="0"/>
              <a:t>✅ Register for Corporation Tax</a:t>
            </a:r>
          </a:p>
          <a:p>
            <a:pPr marL="0" indent="0">
              <a:buNone/>
            </a:pPr>
            <a:r>
              <a:rPr dirty="0"/>
              <a:t>✅ File accounts and confirmation statements</a:t>
            </a:r>
          </a:p>
          <a:p>
            <a:pPr marL="0" indent="0">
              <a:buNone/>
            </a:pPr>
            <a:r>
              <a:rPr dirty="0"/>
              <a:t>✅ Understand VAT and payroll duties</a:t>
            </a:r>
          </a:p>
          <a:p>
            <a:pPr marL="0" indent="0">
              <a:buNone/>
            </a:pPr>
            <a:r>
              <a:rPr dirty="0"/>
              <a:t>✅ Pay yourself properly</a:t>
            </a:r>
          </a:p>
          <a:p>
            <a:pPr marL="0" indent="0">
              <a:buNone/>
            </a:pPr>
            <a:r>
              <a:rPr dirty="0"/>
              <a:t>✅ Use good accounting software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Questions &amp; Contact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/>
              <a:t>• Questions or unsure about anything?</a:t>
            </a:r>
          </a:p>
          <a:p>
            <a:pPr marL="0" indent="0">
              <a:buNone/>
            </a:pPr>
            <a:r>
              <a:rPr lang="en-GB"/>
              <a:t>• Reach out to your accountant or advisor.</a:t>
            </a:r>
          </a:p>
          <a:p>
            <a:pPr marL="0" indent="0" algn="ctr">
              <a:buNone/>
            </a:pPr>
            <a:r>
              <a:rPr lang="en-GB"/>
              <a:t> </a:t>
            </a:r>
            <a:r>
              <a:rPr lang="en-GB" cap="all"/>
              <a:t>Tervel Mihaylov</a:t>
            </a:r>
            <a:br>
              <a:rPr lang="en-GB" cap="all"/>
            </a:br>
            <a:r>
              <a:rPr lang="en-GB"/>
              <a:t>Professional Accountant</a:t>
            </a:r>
          </a:p>
          <a:p>
            <a:pPr marL="0" indent="0" algn="ctr">
              <a:buNone/>
            </a:pPr>
            <a:r>
              <a:rPr lang="en-GB"/>
              <a:t>Call me today on Tel +44 (0) 7887 04 30 20</a:t>
            </a:r>
          </a:p>
          <a:p>
            <a:pPr marL="0" indent="0" algn="ctr">
              <a:buNone/>
            </a:pPr>
            <a:r>
              <a:rPr lang="en-GB"/>
              <a:t>or by email: </a:t>
            </a:r>
            <a:r>
              <a:rPr lang="en-GB">
                <a:hlinkClick r:id="rId2"/>
              </a:rPr>
              <a:t>ttam.smarttax@gmail.com</a:t>
            </a:r>
            <a:br>
              <a:rPr lang="en-GB"/>
            </a:br>
            <a:endParaRPr lang="en-GB" dirty="0"/>
          </a:p>
        </p:txBody>
      </p:sp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452A4B39-0EDF-848B-0D0D-6A3ADE416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4862944"/>
            <a:ext cx="6858000" cy="19950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28099-7359-B03E-5F45-8BCBDF5DE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Turning Your Skills Into a Business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9482E-1111-AB1B-3D64-C90D2F864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/>
              <a:t>So, you've built up enough skill from your hobby, trade, or professional experience, and now you're ready to take the next step and </a:t>
            </a:r>
            <a:r>
              <a:rPr lang="en-GB" b="1" dirty="0"/>
              <a:t>become your own boss</a:t>
            </a:r>
            <a:r>
              <a:rPr lang="en-GB" dirty="0"/>
              <a:t>. Whether you choose to register as a </a:t>
            </a:r>
            <a:r>
              <a:rPr lang="en-GB" b="1" dirty="0"/>
              <a:t>sole trader</a:t>
            </a:r>
            <a:r>
              <a:rPr lang="en-GB" dirty="0"/>
              <a:t> or set up a </a:t>
            </a:r>
            <a:r>
              <a:rPr lang="en-GB" b="1" dirty="0"/>
              <a:t>limited company</a:t>
            </a:r>
            <a:r>
              <a:rPr lang="en-GB" dirty="0"/>
              <a:t>, the journey from having an idea to running a proper business starts with a few essential steps.</a:t>
            </a:r>
          </a:p>
          <a:p>
            <a:pPr marL="0" indent="0">
              <a:buNone/>
            </a:pPr>
            <a:r>
              <a:rPr lang="en-GB" dirty="0"/>
              <a:t>Before thinking about sales and profits, it’s important to first get your business foundations in place. This includes things like:</a:t>
            </a:r>
          </a:p>
          <a:p>
            <a:r>
              <a:rPr lang="en-GB" b="1" dirty="0"/>
              <a:t>Deciding on your legal structure</a:t>
            </a:r>
            <a:r>
              <a:rPr lang="en-GB" dirty="0"/>
              <a:t> (sole trader or limited company)</a:t>
            </a:r>
          </a:p>
          <a:p>
            <a:r>
              <a:rPr lang="en-GB" b="1" dirty="0"/>
              <a:t>Registering your business properly</a:t>
            </a:r>
            <a:r>
              <a:rPr lang="en-GB" dirty="0"/>
              <a:t> (with HMRC or Companies House)</a:t>
            </a:r>
          </a:p>
          <a:p>
            <a:r>
              <a:rPr lang="en-GB" b="1" dirty="0"/>
              <a:t>Setting up a professional email address and business phone number</a:t>
            </a:r>
            <a:endParaRPr lang="en-GB" dirty="0"/>
          </a:p>
          <a:p>
            <a:r>
              <a:rPr lang="en-GB" b="1" dirty="0"/>
              <a:t>Making sure people can find and contact you easily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0642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EFBE4-5062-C56A-5534-A8503DF4E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6E21A-8555-3C0E-CCAE-4EE0C9A50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Once the basics are sorted, you’ll want to focus on your </a:t>
            </a:r>
            <a:r>
              <a:rPr lang="en-GB" b="1" dirty="0"/>
              <a:t>audience</a:t>
            </a:r>
            <a:r>
              <a:rPr lang="en-GB" dirty="0"/>
              <a:t> – the customers who need your product or service. You’ll need to consider how they'll discover you, which is where branding, marketing, and advertising come into play.</a:t>
            </a:r>
          </a:p>
          <a:p>
            <a:pPr marL="0" indent="0">
              <a:buNone/>
            </a:pPr>
            <a:r>
              <a:rPr lang="en-GB" dirty="0"/>
              <a:t> This guide will walk you through each of these steps in plain English, helping you stay legitimate, organized</a:t>
            </a:r>
            <a:r>
              <a:rPr lang="en-GB" b="1" dirty="0"/>
              <a:t>, and ready to grow</a:t>
            </a:r>
            <a:r>
              <a:rPr lang="en-GB" dirty="0"/>
              <a:t>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3838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Limited Company?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A legal entity separate from its owner(s).</a:t>
            </a:r>
          </a:p>
          <a:p>
            <a:pPr marL="0" indent="0">
              <a:buNone/>
            </a:pPr>
            <a:r>
              <a:rPr dirty="0"/>
              <a:t>• Offers limited liability protection.</a:t>
            </a:r>
          </a:p>
          <a:p>
            <a:pPr marL="0" indent="0">
              <a:buNone/>
            </a:pPr>
            <a:r>
              <a:rPr dirty="0"/>
              <a:t>• More admin but greater credibility.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1 – Register Your Company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Register with Companies House.</a:t>
            </a:r>
          </a:p>
          <a:p>
            <a:pPr marL="0" indent="0">
              <a:buNone/>
            </a:pPr>
            <a:r>
              <a:rPr dirty="0"/>
              <a:t>• Choose a company name and SIC code.</a:t>
            </a:r>
          </a:p>
          <a:p>
            <a:pPr marL="0" indent="0">
              <a:buNone/>
            </a:pPr>
            <a:r>
              <a:rPr dirty="0"/>
              <a:t>• Submit details of directors, shareholders, and registered office.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Step 2 – Set Up a Business Bank Account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Required by law – company funds must be separate.</a:t>
            </a:r>
          </a:p>
          <a:p>
            <a:pPr marL="0" indent="0">
              <a:buNone/>
            </a:pPr>
            <a:r>
              <a:rPr dirty="0"/>
              <a:t>• Use banks like Tide, Starling, Monzo Business.</a:t>
            </a:r>
          </a:p>
          <a:p>
            <a:pPr marL="0" indent="0">
              <a:buNone/>
            </a:pPr>
            <a:r>
              <a:rPr dirty="0"/>
              <a:t>• Avoid using personal accounts for company transactions.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Step 3 – Register for Corporation Tax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Register within 3 months of starting business activity.</a:t>
            </a:r>
          </a:p>
          <a:p>
            <a:pPr marL="0" indent="0">
              <a:buNone/>
            </a:pPr>
            <a:r>
              <a:rPr dirty="0"/>
              <a:t>• Corporation Tax return due 12 months after year-end.</a:t>
            </a:r>
          </a:p>
          <a:p>
            <a:pPr marL="0" indent="0">
              <a:buNone/>
            </a:pPr>
            <a:r>
              <a:rPr dirty="0"/>
              <a:t>• Pay tax within 9 months and 1 day of year-end.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Step 4 – Maintain Statutory Records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Keep registers of shareholders, PSCs, and minutes.</a:t>
            </a:r>
          </a:p>
          <a:p>
            <a:pPr marL="0" indent="0">
              <a:buNone/>
            </a:pPr>
            <a:r>
              <a:rPr dirty="0"/>
              <a:t>• Submit Confirmation Statement annually.</a:t>
            </a:r>
          </a:p>
          <a:p>
            <a:pPr marL="0" indent="0">
              <a:buNone/>
            </a:pPr>
            <a:r>
              <a:rPr dirty="0"/>
              <a:t>• File accounts yearly with Companies House.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 5 – Set Up Payroll (If Needed)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Register as an employer with HMRC.</a:t>
            </a:r>
          </a:p>
          <a:p>
            <a:pPr marL="0" indent="0">
              <a:buNone/>
            </a:pPr>
            <a:r>
              <a:rPr dirty="0"/>
              <a:t>• Pay yourself a salary through PAYE.</a:t>
            </a:r>
          </a:p>
          <a:p>
            <a:pPr marL="0" indent="0">
              <a:buNone/>
            </a:pPr>
            <a:r>
              <a:rPr dirty="0"/>
              <a:t>• Submit Real-Time Information (RTI) reports.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1493</TotalTime>
  <Words>792</Words>
  <Application>Microsoft Office PowerPoint</Application>
  <PresentationFormat>On-screen Show (4:3)</PresentationFormat>
  <Paragraphs>81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Corbel</vt:lpstr>
      <vt:lpstr>Wingdings</vt:lpstr>
      <vt:lpstr>Banded</vt:lpstr>
      <vt:lpstr>Limited Company Owner Starter Guide</vt:lpstr>
      <vt:lpstr>Turning Your Skills Into a Business</vt:lpstr>
      <vt:lpstr>Intro</vt:lpstr>
      <vt:lpstr>What is a Limited Company?</vt:lpstr>
      <vt:lpstr>Step 1 – Register Your Company</vt:lpstr>
      <vt:lpstr>Step 2 – Set Up a Business Bank Account</vt:lpstr>
      <vt:lpstr>Step 3 – Register for Corporation Tax</vt:lpstr>
      <vt:lpstr>Step 4 – Maintain Statutory Records</vt:lpstr>
      <vt:lpstr>Step 5 – Set Up Payroll (If Needed)</vt:lpstr>
      <vt:lpstr>Step 6 – Understand VAT (If Applicable)</vt:lpstr>
      <vt:lpstr>Step 7 – Choose How to Pay Yourself</vt:lpstr>
      <vt:lpstr>Step 8 – Accounting and Software Tools</vt:lpstr>
      <vt:lpstr>Step 9 – Deadlines to Remember</vt:lpstr>
      <vt:lpstr>Step 10 – Insurance and Legal Duties</vt:lpstr>
      <vt:lpstr>What Happens If You Don’t Comply</vt:lpstr>
      <vt:lpstr>Get Professional Help (If Needed)</vt:lpstr>
      <vt:lpstr>Summary Checklist</vt:lpstr>
      <vt:lpstr>Questions &amp; Contact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Office</cp:lastModifiedBy>
  <cp:revision>2</cp:revision>
  <dcterms:created xsi:type="dcterms:W3CDTF">2013-01-27T09:14:16Z</dcterms:created>
  <dcterms:modified xsi:type="dcterms:W3CDTF">2025-09-09T17:30:04Z</dcterms:modified>
  <cp:category/>
</cp:coreProperties>
</file>